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30" r:id="rId3"/>
  </p:sldMasterIdLst>
  <p:notesMasterIdLst>
    <p:notesMasterId r:id="rId26"/>
  </p:notesMasterIdLst>
  <p:sldIdLst>
    <p:sldId id="257" r:id="rId4"/>
    <p:sldId id="256" r:id="rId5"/>
    <p:sldId id="258" r:id="rId6"/>
    <p:sldId id="259" r:id="rId7"/>
    <p:sldId id="260" r:id="rId8"/>
    <p:sldId id="261" r:id="rId9"/>
    <p:sldId id="281" r:id="rId10"/>
    <p:sldId id="262" r:id="rId11"/>
    <p:sldId id="263" r:id="rId12"/>
    <p:sldId id="267" r:id="rId13"/>
    <p:sldId id="277" r:id="rId14"/>
    <p:sldId id="264" r:id="rId15"/>
    <p:sldId id="269" r:id="rId16"/>
    <p:sldId id="275" r:id="rId17"/>
    <p:sldId id="265" r:id="rId18"/>
    <p:sldId id="270" r:id="rId19"/>
    <p:sldId id="278" r:id="rId20"/>
    <p:sldId id="266" r:id="rId21"/>
    <p:sldId id="268" r:id="rId22"/>
    <p:sldId id="273" r:id="rId23"/>
    <p:sldId id="28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77" autoAdjust="0"/>
  </p:normalViewPr>
  <p:slideViewPr>
    <p:cSldViewPr>
      <p:cViewPr>
        <p:scale>
          <a:sx n="70" d="100"/>
          <a:sy n="70" d="100"/>
        </p:scale>
        <p:origin x="-2730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B92B-FDEA-4624-B442-94D8C11BEBD1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E6ACF-635F-4B45-83D7-EA7A3D43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6ACF-635F-4B45-83D7-EA7A3D43288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6ACF-635F-4B45-83D7-EA7A3D43288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67" y="0"/>
            <a:ext cx="9157167" cy="68794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6" y="980728"/>
            <a:ext cx="5040560" cy="1027653"/>
          </a:xfrm>
        </p:spPr>
        <p:txBody>
          <a:bodyPr>
            <a:normAutofit/>
          </a:bodyPr>
          <a:lstStyle>
            <a:lvl1pPr algn="l">
              <a:defRPr sz="2500" b="0" baseline="0">
                <a:solidFill>
                  <a:srgbClr val="2F67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НАЗВАНИЕ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537" y="2060848"/>
            <a:ext cx="2736304" cy="720080"/>
          </a:xfrm>
        </p:spPr>
        <p:txBody>
          <a:bodyPr/>
          <a:lstStyle>
            <a:lvl1pPr marL="0" indent="0" algn="l">
              <a:buNone/>
              <a:defRPr sz="1200" i="1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презентации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2168158" cy="594016"/>
          </a:xfrm>
          <a:prstGeom prst="rect">
            <a:avLst/>
          </a:prstGeom>
        </p:spPr>
      </p:pic>
      <p:sp>
        <p:nvSpPr>
          <p:cNvPr id="29" name="Подзаголовок 2"/>
          <p:cNvSpPr txBox="1">
            <a:spLocks/>
          </p:cNvSpPr>
          <p:nvPr userDrawn="1"/>
        </p:nvSpPr>
        <p:spPr bwMode="auto">
          <a:xfrm>
            <a:off x="8244408" y="6309320"/>
            <a:ext cx="720080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i="0" dirty="0" smtClean="0">
                <a:solidFill>
                  <a:srgbClr val="2F67B2"/>
                </a:solidFill>
              </a:rPr>
              <a:t>VSK.RU</a:t>
            </a:r>
            <a:endParaRPr lang="ru-RU" sz="1100" i="0" dirty="0">
              <a:solidFill>
                <a:srgbClr val="2F6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35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Шпаргалка ВСК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54880769"/>
              </p:ext>
            </p:extLst>
          </p:nvPr>
        </p:nvGraphicFramePr>
        <p:xfrm>
          <a:off x="395536" y="4530824"/>
          <a:ext cx="8253618" cy="17064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69523"/>
                <a:gridCol w="568409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n>
                            <a:noFill/>
                          </a:ln>
                        </a:rPr>
                        <a:t>Заголовок столбца</a:t>
                      </a:r>
                      <a:endParaRPr lang="ru-RU" sz="1400" b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n>
                            <a:noFill/>
                          </a:ln>
                        </a:rPr>
                        <a:t>Столбец </a:t>
                      </a:r>
                      <a:endParaRPr lang="ru-RU" sz="1400" b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1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Нейтральная информация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2</a:t>
                      </a: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Положительная информация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3</a:t>
                      </a: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Отрицательная информация</a:t>
                      </a:r>
                      <a:endParaRPr lang="ru-RU" sz="120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323528" y="4160113"/>
            <a:ext cx="295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chemeClr val="tx2"/>
                </a:solidFill>
              </a:rPr>
              <a:t>Внешний вид утверждённой таблицы</a:t>
            </a:r>
            <a:endParaRPr lang="ru-RU" sz="1200" i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3032976"/>
            <a:ext cx="2882006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 userDrawn="1"/>
        </p:nvSpPr>
        <p:spPr bwMode="auto">
          <a:xfrm>
            <a:off x="323528" y="2708921"/>
            <a:ext cx="8784976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Основные параметры по таблице: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Заголовок (</a:t>
            </a:r>
            <a:r>
              <a:rPr lang="en-US" sz="1400" dirty="0" smtClean="0">
                <a:solidFill>
                  <a:schemeClr val="bg1"/>
                </a:solidFill>
              </a:rPr>
              <a:t>Arial 1</a:t>
            </a:r>
            <a:r>
              <a:rPr lang="ru-RU" sz="1400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, regular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1200" dirty="0" smtClean="0"/>
              <a:t>Основной уровень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Arial 1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regular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r>
              <a:rPr lang="ru-RU" sz="1200" b="1" dirty="0" smtClean="0">
                <a:solidFill>
                  <a:schemeClr val="accent3"/>
                </a:solidFill>
              </a:rPr>
              <a:t>Текст с положительным акцентом</a:t>
            </a:r>
            <a:r>
              <a:rPr lang="en-US" sz="1200" b="1" dirty="0" smtClean="0">
                <a:solidFill>
                  <a:schemeClr val="accent3"/>
                </a:solidFill>
              </a:rPr>
              <a:t> (Arial 1</a:t>
            </a:r>
            <a:r>
              <a:rPr lang="ru-RU" sz="1200" b="1" dirty="0" smtClean="0">
                <a:solidFill>
                  <a:schemeClr val="accent3"/>
                </a:solidFill>
              </a:rPr>
              <a:t>2</a:t>
            </a:r>
            <a:r>
              <a:rPr lang="en-US" sz="1200" b="1" dirty="0" smtClean="0">
                <a:solidFill>
                  <a:schemeClr val="accent3"/>
                </a:solidFill>
              </a:rPr>
              <a:t>, bold)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b="1" dirty="0" smtClean="0">
              <a:solidFill>
                <a:schemeClr val="accent3"/>
              </a:solidFill>
            </a:endParaRPr>
          </a:p>
          <a:p>
            <a:r>
              <a:rPr lang="ru-RU" sz="1200" b="1" dirty="0" smtClean="0">
                <a:solidFill>
                  <a:schemeClr val="accent2"/>
                </a:solidFill>
              </a:rPr>
              <a:t>Текст с отрицательным акцентом</a:t>
            </a:r>
            <a:r>
              <a:rPr lang="en-US" sz="1200" b="1" dirty="0" smtClean="0">
                <a:solidFill>
                  <a:schemeClr val="accent2"/>
                </a:solidFill>
              </a:rPr>
              <a:t> (Arial 1</a:t>
            </a:r>
            <a:r>
              <a:rPr lang="ru-RU" sz="1200" b="1" dirty="0" smtClean="0">
                <a:solidFill>
                  <a:schemeClr val="accent2"/>
                </a:solidFill>
              </a:rPr>
              <a:t>2</a:t>
            </a:r>
            <a:r>
              <a:rPr lang="en-US" sz="1200" b="1" dirty="0" smtClean="0">
                <a:solidFill>
                  <a:schemeClr val="accent2"/>
                </a:solidFill>
              </a:rPr>
              <a:t>, bold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395536" y="2492896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 userDrawn="1"/>
        </p:nvSpPr>
        <p:spPr bwMode="auto">
          <a:xfrm>
            <a:off x="323528" y="980729"/>
            <a:ext cx="8784976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Основные параметры по тексту: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Главная информация (</a:t>
            </a:r>
            <a:r>
              <a:rPr lang="en-US" sz="1400" dirty="0" smtClean="0">
                <a:solidFill>
                  <a:schemeClr val="tx2"/>
                </a:solidFill>
              </a:rPr>
              <a:t>Arial 1</a:t>
            </a:r>
            <a:r>
              <a:rPr lang="ru-RU" sz="1400" dirty="0" smtClean="0">
                <a:solidFill>
                  <a:schemeClr val="tx2"/>
                </a:solidFill>
              </a:rPr>
              <a:t>4</a:t>
            </a:r>
            <a:r>
              <a:rPr lang="en-US" sz="1400" dirty="0" smtClean="0">
                <a:solidFill>
                  <a:schemeClr val="tx2"/>
                </a:solidFill>
              </a:rPr>
              <a:t>, regular</a:t>
            </a:r>
            <a:r>
              <a:rPr lang="ru-RU" sz="14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1200" dirty="0" smtClean="0"/>
              <a:t>Основной уровень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Arial 1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regular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r>
              <a:rPr lang="ru-RU" sz="1200" b="1" dirty="0" smtClean="0">
                <a:solidFill>
                  <a:schemeClr val="accent3"/>
                </a:solidFill>
              </a:rPr>
              <a:t>Текст с положительным акцентом</a:t>
            </a:r>
            <a:r>
              <a:rPr lang="en-US" sz="1200" b="1" dirty="0" smtClean="0">
                <a:solidFill>
                  <a:schemeClr val="accent3"/>
                </a:solidFill>
              </a:rPr>
              <a:t> (Arial 1</a:t>
            </a:r>
            <a:r>
              <a:rPr lang="ru-RU" sz="1200" b="1" dirty="0" smtClean="0">
                <a:solidFill>
                  <a:schemeClr val="accent3"/>
                </a:solidFill>
              </a:rPr>
              <a:t>2</a:t>
            </a:r>
            <a:r>
              <a:rPr lang="en-US" sz="1200" b="1" dirty="0" smtClean="0">
                <a:solidFill>
                  <a:schemeClr val="accent3"/>
                </a:solidFill>
              </a:rPr>
              <a:t>, bold)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b="1" dirty="0" smtClean="0">
              <a:solidFill>
                <a:schemeClr val="accent3"/>
              </a:solidFill>
            </a:endParaRPr>
          </a:p>
          <a:p>
            <a:r>
              <a:rPr lang="ru-RU" sz="1200" b="1" dirty="0" smtClean="0">
                <a:solidFill>
                  <a:schemeClr val="accent2"/>
                </a:solidFill>
              </a:rPr>
              <a:t>Текст с отрицательным акцентом</a:t>
            </a:r>
            <a:r>
              <a:rPr lang="en-US" sz="1200" b="1" dirty="0" smtClean="0">
                <a:solidFill>
                  <a:schemeClr val="accent2"/>
                </a:solidFill>
              </a:rPr>
              <a:t> (Arial 1</a:t>
            </a:r>
            <a:r>
              <a:rPr lang="ru-RU" sz="1200" b="1" dirty="0" smtClean="0">
                <a:solidFill>
                  <a:schemeClr val="accent2"/>
                </a:solidFill>
              </a:rPr>
              <a:t>2</a:t>
            </a:r>
            <a:r>
              <a:rPr lang="en-US" sz="1200" b="1" dirty="0" smtClean="0">
                <a:solidFill>
                  <a:schemeClr val="accent2"/>
                </a:solidFill>
              </a:rPr>
              <a:t>, bold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6614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67" y="0"/>
            <a:ext cx="9157167" cy="68794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6" y="980728"/>
            <a:ext cx="5040560" cy="1027653"/>
          </a:xfrm>
        </p:spPr>
        <p:txBody>
          <a:bodyPr>
            <a:normAutofit/>
          </a:bodyPr>
          <a:lstStyle>
            <a:lvl1pPr algn="l">
              <a:defRPr sz="2500" b="0" baseline="0">
                <a:solidFill>
                  <a:srgbClr val="2F67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НАЗВАНИЕ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537" y="2060848"/>
            <a:ext cx="2736304" cy="720080"/>
          </a:xfrm>
        </p:spPr>
        <p:txBody>
          <a:bodyPr/>
          <a:lstStyle>
            <a:lvl1pPr marL="0" indent="0" algn="l">
              <a:buNone/>
              <a:defRPr sz="1200" i="1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презентации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2168158" cy="594016"/>
          </a:xfrm>
          <a:prstGeom prst="rect">
            <a:avLst/>
          </a:prstGeom>
        </p:spPr>
      </p:pic>
      <p:sp>
        <p:nvSpPr>
          <p:cNvPr id="29" name="Подзаголовок 2"/>
          <p:cNvSpPr txBox="1">
            <a:spLocks/>
          </p:cNvSpPr>
          <p:nvPr/>
        </p:nvSpPr>
        <p:spPr bwMode="auto">
          <a:xfrm>
            <a:off x="8244408" y="6309320"/>
            <a:ext cx="720080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i="0" dirty="0" smtClean="0">
                <a:solidFill>
                  <a:srgbClr val="2F67B2"/>
                </a:solidFill>
              </a:rPr>
              <a:t>VSK.RU</a:t>
            </a:r>
            <a:endParaRPr lang="ru-RU" sz="1100" i="0" dirty="0">
              <a:solidFill>
                <a:srgbClr val="2F67B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67" y="0"/>
            <a:ext cx="9157167" cy="68794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2168158" cy="594016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 userDrawn="1"/>
        </p:nvSpPr>
        <p:spPr bwMode="auto">
          <a:xfrm>
            <a:off x="8244408" y="6309320"/>
            <a:ext cx="720080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i="0" dirty="0" smtClean="0">
                <a:solidFill>
                  <a:srgbClr val="2F67B2"/>
                </a:solidFill>
              </a:rPr>
              <a:t>VSK.RU</a:t>
            </a:r>
            <a:endParaRPr lang="ru-RU" sz="1100" i="0" dirty="0">
              <a:solidFill>
                <a:srgbClr val="2F6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35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Фор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84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Фор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49294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49294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217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рм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4176464" cy="23762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645025"/>
            <a:ext cx="4176464" cy="25586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0"/>
          </p:nvPr>
        </p:nvSpPr>
        <p:spPr>
          <a:xfrm>
            <a:off x="4572000" y="1196752"/>
            <a:ext cx="4392488" cy="23762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1"/>
          </p:nvPr>
        </p:nvSpPr>
        <p:spPr>
          <a:xfrm>
            <a:off x="4572000" y="3645024"/>
            <a:ext cx="4392488" cy="25586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459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Форм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8784976" cy="230425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684165"/>
            <a:ext cx="8784976" cy="24811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3573016"/>
            <a:ext cx="84969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79512" y="3573016"/>
            <a:ext cx="84969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819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рм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8784976" cy="16561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284984"/>
            <a:ext cx="4248472" cy="284117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3068960"/>
            <a:ext cx="84969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3"/>
          <p:cNvSpPr>
            <a:spLocks noGrp="1"/>
          </p:cNvSpPr>
          <p:nvPr>
            <p:ph sz="half" idx="10"/>
          </p:nvPr>
        </p:nvSpPr>
        <p:spPr>
          <a:xfrm>
            <a:off x="4557932" y="3284984"/>
            <a:ext cx="4406556" cy="284117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79512" y="3068960"/>
            <a:ext cx="84969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128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Форм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903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Форма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690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44216" y="3579093"/>
            <a:ext cx="4676056" cy="786011"/>
          </a:xfr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cap="none"/>
            </a:lvl1pPr>
          </a:lstStyle>
          <a:p>
            <a:pPr lvl="0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339752" y="4365105"/>
            <a:ext cx="4680520" cy="432047"/>
          </a:xfrm>
        </p:spPr>
        <p:txBody>
          <a:bodyPr anchor="b"/>
          <a:lstStyle>
            <a:lvl1pPr marL="0" indent="0">
              <a:buNone/>
              <a:defRPr sz="11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Автор презентации</a:t>
            </a:r>
          </a:p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069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Фор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84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Шпаргалка ВСК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880769"/>
              </p:ext>
            </p:extLst>
          </p:nvPr>
        </p:nvGraphicFramePr>
        <p:xfrm>
          <a:off x="395536" y="4530824"/>
          <a:ext cx="8253618" cy="17064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69523"/>
                <a:gridCol w="568409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n>
                            <a:noFill/>
                          </a:ln>
                        </a:rPr>
                        <a:t>Заголовок столбца</a:t>
                      </a:r>
                      <a:endParaRPr lang="ru-RU" sz="1400" b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n>
                            <a:noFill/>
                          </a:ln>
                        </a:rPr>
                        <a:t>Столбец </a:t>
                      </a:r>
                      <a:endParaRPr lang="ru-RU" sz="1400" b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1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Нейтральная информация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2</a:t>
                      </a: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Положительная информация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3</a:t>
                      </a: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Отрицательная информация</a:t>
                      </a:r>
                      <a:endParaRPr lang="ru-RU" sz="120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160113"/>
            <a:ext cx="295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chemeClr val="tx2"/>
                </a:solidFill>
              </a:rPr>
              <a:t>Внешний вид утверждённой таблицы</a:t>
            </a:r>
            <a:endParaRPr lang="ru-RU" sz="1200" i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032976"/>
            <a:ext cx="2882006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323528" y="2708921"/>
            <a:ext cx="8784976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Основные параметры по таблице: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Заголовок (</a:t>
            </a:r>
            <a:r>
              <a:rPr lang="en-US" sz="1400" dirty="0" smtClean="0">
                <a:solidFill>
                  <a:schemeClr val="bg1"/>
                </a:solidFill>
              </a:rPr>
              <a:t>Arial 1</a:t>
            </a:r>
            <a:r>
              <a:rPr lang="ru-RU" sz="1400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, regular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1200" dirty="0" smtClean="0"/>
              <a:t>Основной уровень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Arial 1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regular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r>
              <a:rPr lang="ru-RU" sz="1200" b="1" dirty="0" smtClean="0">
                <a:solidFill>
                  <a:schemeClr val="accent3"/>
                </a:solidFill>
              </a:rPr>
              <a:t>Текст с положительным акцентом</a:t>
            </a:r>
            <a:r>
              <a:rPr lang="en-US" sz="1200" b="1" dirty="0" smtClean="0">
                <a:solidFill>
                  <a:schemeClr val="accent3"/>
                </a:solidFill>
              </a:rPr>
              <a:t> (Arial 1</a:t>
            </a:r>
            <a:r>
              <a:rPr lang="ru-RU" sz="1200" b="1" dirty="0" smtClean="0">
                <a:solidFill>
                  <a:schemeClr val="accent3"/>
                </a:solidFill>
              </a:rPr>
              <a:t>2</a:t>
            </a:r>
            <a:r>
              <a:rPr lang="en-US" sz="1200" b="1" dirty="0" smtClean="0">
                <a:solidFill>
                  <a:schemeClr val="accent3"/>
                </a:solidFill>
              </a:rPr>
              <a:t>, bold)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b="1" dirty="0" smtClean="0">
              <a:solidFill>
                <a:schemeClr val="accent3"/>
              </a:solidFill>
            </a:endParaRPr>
          </a:p>
          <a:p>
            <a:r>
              <a:rPr lang="ru-RU" sz="1200" b="1" dirty="0" smtClean="0">
                <a:solidFill>
                  <a:schemeClr val="accent2"/>
                </a:solidFill>
              </a:rPr>
              <a:t>Текст с отрицательным акцентом</a:t>
            </a:r>
            <a:r>
              <a:rPr lang="en-US" sz="1200" b="1" dirty="0" smtClean="0">
                <a:solidFill>
                  <a:schemeClr val="accent2"/>
                </a:solidFill>
              </a:rPr>
              <a:t> (Arial 1</a:t>
            </a:r>
            <a:r>
              <a:rPr lang="ru-RU" sz="1200" b="1" dirty="0" smtClean="0">
                <a:solidFill>
                  <a:schemeClr val="accent2"/>
                </a:solidFill>
              </a:rPr>
              <a:t>2</a:t>
            </a:r>
            <a:r>
              <a:rPr lang="en-US" sz="1200" b="1" dirty="0" smtClean="0">
                <a:solidFill>
                  <a:schemeClr val="accent2"/>
                </a:solidFill>
              </a:rPr>
              <a:t>, bold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492896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23528" y="980729"/>
            <a:ext cx="8784976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Основные параметры по тексту: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Главная информация (</a:t>
            </a:r>
            <a:r>
              <a:rPr lang="en-US" sz="1400" dirty="0" smtClean="0">
                <a:solidFill>
                  <a:schemeClr val="tx2"/>
                </a:solidFill>
              </a:rPr>
              <a:t>Arial 1</a:t>
            </a:r>
            <a:r>
              <a:rPr lang="ru-RU" sz="1400" dirty="0" smtClean="0">
                <a:solidFill>
                  <a:schemeClr val="tx2"/>
                </a:solidFill>
              </a:rPr>
              <a:t>4</a:t>
            </a:r>
            <a:r>
              <a:rPr lang="en-US" sz="1400" dirty="0" smtClean="0">
                <a:solidFill>
                  <a:schemeClr val="tx2"/>
                </a:solidFill>
              </a:rPr>
              <a:t>, regular</a:t>
            </a:r>
            <a:r>
              <a:rPr lang="ru-RU" sz="14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1200" dirty="0" smtClean="0"/>
              <a:t>Основной уровень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Arial 1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regular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r>
              <a:rPr lang="ru-RU" sz="1200" b="1" dirty="0" smtClean="0">
                <a:solidFill>
                  <a:schemeClr val="accent3"/>
                </a:solidFill>
              </a:rPr>
              <a:t>Текст с положительным акцентом</a:t>
            </a:r>
            <a:r>
              <a:rPr lang="en-US" sz="1200" b="1" dirty="0" smtClean="0">
                <a:solidFill>
                  <a:schemeClr val="accent3"/>
                </a:solidFill>
              </a:rPr>
              <a:t> (Arial 1</a:t>
            </a:r>
            <a:r>
              <a:rPr lang="ru-RU" sz="1200" b="1" dirty="0" smtClean="0">
                <a:solidFill>
                  <a:schemeClr val="accent3"/>
                </a:solidFill>
              </a:rPr>
              <a:t>2</a:t>
            </a:r>
            <a:r>
              <a:rPr lang="en-US" sz="1200" b="1" dirty="0" smtClean="0">
                <a:solidFill>
                  <a:schemeClr val="accent3"/>
                </a:solidFill>
              </a:rPr>
              <a:t>, bold)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b="1" dirty="0" smtClean="0">
              <a:solidFill>
                <a:schemeClr val="accent3"/>
              </a:solidFill>
            </a:endParaRPr>
          </a:p>
          <a:p>
            <a:r>
              <a:rPr lang="ru-RU" sz="1200" b="1" dirty="0" smtClean="0">
                <a:solidFill>
                  <a:schemeClr val="accent2"/>
                </a:solidFill>
              </a:rPr>
              <a:t>Текст с отрицательным акцентом</a:t>
            </a:r>
            <a:r>
              <a:rPr lang="en-US" sz="1200" b="1" dirty="0" smtClean="0">
                <a:solidFill>
                  <a:schemeClr val="accent2"/>
                </a:solidFill>
              </a:rPr>
              <a:t> (Arial 1</a:t>
            </a:r>
            <a:r>
              <a:rPr lang="ru-RU" sz="1200" b="1" dirty="0" smtClean="0">
                <a:solidFill>
                  <a:schemeClr val="accent2"/>
                </a:solidFill>
              </a:rPr>
              <a:t>2</a:t>
            </a:r>
            <a:r>
              <a:rPr lang="en-US" sz="1200" b="1" dirty="0" smtClean="0">
                <a:solidFill>
                  <a:schemeClr val="accent2"/>
                </a:solidFill>
              </a:rPr>
              <a:t>, bold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54880769"/>
              </p:ext>
            </p:extLst>
          </p:nvPr>
        </p:nvGraphicFramePr>
        <p:xfrm>
          <a:off x="395536" y="4530824"/>
          <a:ext cx="8253618" cy="17064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69523"/>
                <a:gridCol w="568409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n>
                            <a:noFill/>
                          </a:ln>
                        </a:rPr>
                        <a:t>Заголовок столбца</a:t>
                      </a:r>
                      <a:endParaRPr lang="ru-RU" sz="1400" b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n>
                            <a:noFill/>
                          </a:ln>
                        </a:rPr>
                        <a:t>Столбец </a:t>
                      </a:r>
                      <a:endParaRPr lang="ru-RU" sz="1400" b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1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Нейтральная информация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2</a:t>
                      </a: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Положительная информация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Текст 3</a:t>
                      </a: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Отрицательная информация</a:t>
                      </a:r>
                      <a:endParaRPr lang="ru-RU" sz="120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 userDrawn="1"/>
        </p:nvSpPr>
        <p:spPr>
          <a:xfrm>
            <a:off x="323528" y="4160113"/>
            <a:ext cx="295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chemeClr val="tx2"/>
                </a:solidFill>
              </a:rPr>
              <a:t>Внешний вид утверждённой таблицы</a:t>
            </a:r>
            <a:endParaRPr lang="ru-RU" sz="1200" i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3032976"/>
            <a:ext cx="2882006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 userDrawn="1"/>
        </p:nvSpPr>
        <p:spPr bwMode="auto">
          <a:xfrm>
            <a:off x="323528" y="2708921"/>
            <a:ext cx="8784976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Основные параметры по таблице: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Заголовок (</a:t>
            </a:r>
            <a:r>
              <a:rPr lang="en-US" sz="1400" dirty="0" smtClean="0">
                <a:solidFill>
                  <a:schemeClr val="bg1"/>
                </a:solidFill>
              </a:rPr>
              <a:t>Arial 1</a:t>
            </a:r>
            <a:r>
              <a:rPr lang="ru-RU" sz="1400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, regular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1200" dirty="0" smtClean="0"/>
              <a:t>Основной уровень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Arial 1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regular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r>
              <a:rPr lang="ru-RU" sz="1200" b="1" dirty="0" smtClean="0">
                <a:solidFill>
                  <a:schemeClr val="accent3"/>
                </a:solidFill>
              </a:rPr>
              <a:t>Текст с положительным акцентом</a:t>
            </a:r>
            <a:r>
              <a:rPr lang="en-US" sz="1200" b="1" dirty="0" smtClean="0">
                <a:solidFill>
                  <a:schemeClr val="accent3"/>
                </a:solidFill>
              </a:rPr>
              <a:t> (Arial 1</a:t>
            </a:r>
            <a:r>
              <a:rPr lang="ru-RU" sz="1200" b="1" dirty="0" smtClean="0">
                <a:solidFill>
                  <a:schemeClr val="accent3"/>
                </a:solidFill>
              </a:rPr>
              <a:t>2</a:t>
            </a:r>
            <a:r>
              <a:rPr lang="en-US" sz="1200" b="1" dirty="0" smtClean="0">
                <a:solidFill>
                  <a:schemeClr val="accent3"/>
                </a:solidFill>
              </a:rPr>
              <a:t>, bold)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b="1" dirty="0" smtClean="0">
              <a:solidFill>
                <a:schemeClr val="accent3"/>
              </a:solidFill>
            </a:endParaRPr>
          </a:p>
          <a:p>
            <a:r>
              <a:rPr lang="ru-RU" sz="1200" b="1" dirty="0" smtClean="0">
                <a:solidFill>
                  <a:schemeClr val="accent2"/>
                </a:solidFill>
              </a:rPr>
              <a:t>Текст с отрицательным акцентом</a:t>
            </a:r>
            <a:r>
              <a:rPr lang="en-US" sz="1200" b="1" dirty="0" smtClean="0">
                <a:solidFill>
                  <a:schemeClr val="accent2"/>
                </a:solidFill>
              </a:rPr>
              <a:t> (Arial 1</a:t>
            </a:r>
            <a:r>
              <a:rPr lang="ru-RU" sz="1200" b="1" dirty="0" smtClean="0">
                <a:solidFill>
                  <a:schemeClr val="accent2"/>
                </a:solidFill>
              </a:rPr>
              <a:t>2</a:t>
            </a:r>
            <a:r>
              <a:rPr lang="en-US" sz="1200" b="1" dirty="0" smtClean="0">
                <a:solidFill>
                  <a:schemeClr val="accent2"/>
                </a:solidFill>
              </a:rPr>
              <a:t>, bold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2492896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 userDrawn="1"/>
        </p:nvSpPr>
        <p:spPr bwMode="auto">
          <a:xfrm>
            <a:off x="323528" y="980729"/>
            <a:ext cx="8784976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Основные параметры по тексту: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Главная информация (</a:t>
            </a:r>
            <a:r>
              <a:rPr lang="en-US" sz="1400" dirty="0" smtClean="0">
                <a:solidFill>
                  <a:schemeClr val="tx2"/>
                </a:solidFill>
              </a:rPr>
              <a:t>Arial 1</a:t>
            </a:r>
            <a:r>
              <a:rPr lang="ru-RU" sz="1400" dirty="0" smtClean="0">
                <a:solidFill>
                  <a:schemeClr val="tx2"/>
                </a:solidFill>
              </a:rPr>
              <a:t>4</a:t>
            </a:r>
            <a:r>
              <a:rPr lang="en-US" sz="1400" dirty="0" smtClean="0">
                <a:solidFill>
                  <a:schemeClr val="tx2"/>
                </a:solidFill>
              </a:rPr>
              <a:t>, regular</a:t>
            </a:r>
            <a:r>
              <a:rPr lang="ru-RU" sz="14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1200" dirty="0" smtClean="0"/>
              <a:t>Основной уровень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Arial 1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regular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r>
              <a:rPr lang="ru-RU" sz="1200" b="1" dirty="0" smtClean="0">
                <a:solidFill>
                  <a:schemeClr val="accent3"/>
                </a:solidFill>
              </a:rPr>
              <a:t>Текст с положительным акцентом</a:t>
            </a:r>
            <a:r>
              <a:rPr lang="en-US" sz="1200" b="1" dirty="0" smtClean="0">
                <a:solidFill>
                  <a:schemeClr val="accent3"/>
                </a:solidFill>
              </a:rPr>
              <a:t> (Arial 1</a:t>
            </a:r>
            <a:r>
              <a:rPr lang="ru-RU" sz="1200" b="1" dirty="0" smtClean="0">
                <a:solidFill>
                  <a:schemeClr val="accent3"/>
                </a:solidFill>
              </a:rPr>
              <a:t>2</a:t>
            </a:r>
            <a:r>
              <a:rPr lang="en-US" sz="1200" b="1" dirty="0" smtClean="0">
                <a:solidFill>
                  <a:schemeClr val="accent3"/>
                </a:solidFill>
              </a:rPr>
              <a:t>, bold)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b="1" dirty="0" smtClean="0">
              <a:solidFill>
                <a:schemeClr val="accent3"/>
              </a:solidFill>
            </a:endParaRPr>
          </a:p>
          <a:p>
            <a:r>
              <a:rPr lang="ru-RU" sz="1200" b="1" dirty="0" smtClean="0">
                <a:solidFill>
                  <a:schemeClr val="accent2"/>
                </a:solidFill>
              </a:rPr>
              <a:t>Текст с отрицательным акцентом</a:t>
            </a:r>
            <a:r>
              <a:rPr lang="en-US" sz="1200" b="1" dirty="0" smtClean="0">
                <a:solidFill>
                  <a:schemeClr val="accent2"/>
                </a:solidFill>
              </a:rPr>
              <a:t> (Arial 1</a:t>
            </a:r>
            <a:r>
              <a:rPr lang="ru-RU" sz="1200" b="1" dirty="0" smtClean="0">
                <a:solidFill>
                  <a:schemeClr val="accent2"/>
                </a:solidFill>
              </a:rPr>
              <a:t>2</a:t>
            </a:r>
            <a:r>
              <a:rPr lang="en-US" sz="1200" b="1" dirty="0" smtClean="0">
                <a:solidFill>
                  <a:schemeClr val="accent2"/>
                </a:solidFill>
              </a:rPr>
              <a:t>, bold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 dirty="0" smtClean="0">
                <a:solidFill>
                  <a:schemeClr val="accent3"/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использовать не более 1 предложения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6614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63B76A-A1E3-4794-85F1-298FBF7B977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7425CC-3FDB-4237-8125-490CF30E338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67" y="0"/>
            <a:ext cx="9157167" cy="6879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2168158" cy="594016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 userDrawn="1"/>
        </p:nvSpPr>
        <p:spPr bwMode="auto">
          <a:xfrm>
            <a:off x="8244408" y="6309320"/>
            <a:ext cx="720080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i="0" dirty="0" smtClean="0">
                <a:solidFill>
                  <a:srgbClr val="2F67B2"/>
                </a:solidFill>
              </a:rPr>
              <a:t>VSK.RU</a:t>
            </a:r>
            <a:endParaRPr lang="ru-RU" sz="1100" i="0" dirty="0">
              <a:solidFill>
                <a:srgbClr val="2F67B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Фор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49294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49294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217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4176464" cy="23762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645025"/>
            <a:ext cx="4176464" cy="25586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0"/>
          </p:nvPr>
        </p:nvSpPr>
        <p:spPr>
          <a:xfrm>
            <a:off x="4572000" y="1196752"/>
            <a:ext cx="4392488" cy="23762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1"/>
          </p:nvPr>
        </p:nvSpPr>
        <p:spPr>
          <a:xfrm>
            <a:off x="4572000" y="3645024"/>
            <a:ext cx="4392488" cy="25586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459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Форм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8784976" cy="230425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684165"/>
            <a:ext cx="8784976" cy="24811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79512" y="3573016"/>
            <a:ext cx="84969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819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8784976" cy="16561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284984"/>
            <a:ext cx="4248472" cy="284117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79512" y="3068960"/>
            <a:ext cx="84969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3"/>
          <p:cNvSpPr>
            <a:spLocks noGrp="1"/>
          </p:cNvSpPr>
          <p:nvPr>
            <p:ph sz="half" idx="10"/>
          </p:nvPr>
        </p:nvSpPr>
        <p:spPr>
          <a:xfrm>
            <a:off x="4557932" y="3284984"/>
            <a:ext cx="4406556" cy="284117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128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Форм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903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Форма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ru-RU" smtClean="0"/>
              <a:t>06.04.2018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690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44216" y="3579093"/>
            <a:ext cx="4676056" cy="786011"/>
          </a:xfr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500" b="0" cap="none"/>
            </a:lvl1pPr>
          </a:lstStyle>
          <a:p>
            <a:pPr lvl="0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339752" y="4365105"/>
            <a:ext cx="4680520" cy="432047"/>
          </a:xfrm>
        </p:spPr>
        <p:txBody>
          <a:bodyPr anchor="b"/>
          <a:lstStyle>
            <a:lvl1pPr marL="0" indent="0">
              <a:buNone/>
              <a:defRPr sz="11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Автор презентации</a:t>
            </a:r>
          </a:p>
          <a:p>
            <a:pPr lvl="0"/>
            <a:r>
              <a:rPr lang="ru-RU" dirty="0" smtClean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069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94233" y="332657"/>
            <a:ext cx="7606159" cy="3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1196975"/>
            <a:ext cx="87852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32656"/>
            <a:ext cx="323528" cy="3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17497" y="6489848"/>
            <a:ext cx="251520" cy="2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82676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1000" i="1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06.04.2018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6489848"/>
            <a:ext cx="918047" cy="251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65" r:id="rId7"/>
    <p:sldLayoutId id="2147483666" r:id="rId8"/>
    <p:sldLayoutId id="2147483663" r:id="rId9"/>
    <p:sldLayoutId id="2147483670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 baseline="0">
          <a:solidFill>
            <a:srgbClr val="2F67B2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94233" y="332657"/>
            <a:ext cx="7606159" cy="3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1196975"/>
            <a:ext cx="87852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32656"/>
            <a:ext cx="323528" cy="3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17497" y="6489848"/>
            <a:ext cx="251520" cy="2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546358"/>
            <a:ext cx="333602" cy="138499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82676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1000" i="1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06.04.2018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6489848"/>
            <a:ext cx="918047" cy="251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 baseline="0">
          <a:solidFill>
            <a:srgbClr val="2F67B2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6255488" cy="13620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Личностный смысл деятельности куратора. Подбор способов эффективного взаимодействия со студентами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5816" y="5877272"/>
            <a:ext cx="2952328" cy="671499"/>
          </a:xfrm>
        </p:spPr>
        <p:txBody>
          <a:bodyPr>
            <a:normAutofit fontScale="25000" lnSpcReduction="20000"/>
          </a:bodyPr>
          <a:lstStyle/>
          <a:p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r>
              <a:rPr lang="ru-RU" sz="8000" dirty="0" smtClean="0"/>
              <a:t>12 ноября 2018г.</a:t>
            </a:r>
          </a:p>
          <a:p>
            <a:pPr algn="ctr"/>
            <a:r>
              <a:rPr lang="ru-RU" sz="8000" dirty="0" smtClean="0"/>
              <a:t>г. Екатеринбург</a:t>
            </a:r>
            <a:endParaRPr lang="ru-RU" sz="8000" dirty="0" smtClean="0"/>
          </a:p>
          <a:p>
            <a:endParaRPr lang="ru-RU" sz="8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509120"/>
            <a:ext cx="392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Караваева Л.П., кандидат психологических наук, доцент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160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836712"/>
            <a:ext cx="2423262" cy="1139552"/>
          </a:xfrm>
        </p:spPr>
        <p:txBody>
          <a:bodyPr/>
          <a:lstStyle/>
          <a:p>
            <a:pPr algn="ctr"/>
            <a:r>
              <a:rPr lang="ru-RU" i="1" u="sng" dirty="0" smtClean="0"/>
              <a:t>Дитя</a:t>
            </a:r>
            <a:endParaRPr lang="ru-RU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060848"/>
            <a:ext cx="3429000" cy="31430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 </a:t>
            </a:r>
            <a:r>
              <a:rPr lang="ru-RU" sz="3300" dirty="0" smtClean="0"/>
              <a:t>«</a:t>
            </a:r>
            <a:r>
              <a:rPr lang="ru-RU" sz="3300" dirty="0"/>
              <a:t>Я хочу</a:t>
            </a:r>
            <a:r>
              <a:rPr lang="ru-RU" sz="3300" dirty="0" smtClean="0"/>
              <a:t>», </a:t>
            </a:r>
            <a:r>
              <a:rPr lang="ru-RU" sz="3300" dirty="0"/>
              <a:t>«Я бы очень хотел</a:t>
            </a:r>
            <a:r>
              <a:rPr lang="ru-RU" sz="3300" dirty="0" smtClean="0"/>
              <a:t>», «Прекрасно!»,«</a:t>
            </a:r>
            <a:r>
              <a:rPr lang="ru-RU" sz="3300" dirty="0"/>
              <a:t>Великолепно!», </a:t>
            </a:r>
            <a:r>
              <a:rPr lang="ru-RU" sz="3300" dirty="0" smtClean="0"/>
              <a:t>«Шикарно</a:t>
            </a:r>
            <a:r>
              <a:rPr lang="ru-RU" sz="3300" dirty="0"/>
              <a:t>», </a:t>
            </a:r>
            <a:r>
              <a:rPr lang="ru-RU" sz="3300" dirty="0" smtClean="0"/>
              <a:t>«</a:t>
            </a:r>
            <a:r>
              <a:rPr lang="ru-RU" sz="3300" dirty="0"/>
              <a:t>Мне </a:t>
            </a:r>
            <a:r>
              <a:rPr lang="ru-RU" sz="3300" dirty="0" smtClean="0"/>
              <a:t>без разницы</a:t>
            </a:r>
            <a:r>
              <a:rPr lang="ru-RU" sz="3300" dirty="0"/>
              <a:t>», «Так тебе и надо</a:t>
            </a:r>
            <a:r>
              <a:rPr lang="ru-RU" sz="3300" dirty="0" smtClean="0"/>
              <a:t>»,</a:t>
            </a:r>
          </a:p>
          <a:p>
            <a:endParaRPr lang="ru-RU" sz="2900" dirty="0" smtClean="0"/>
          </a:p>
          <a:p>
            <a:r>
              <a:rPr lang="ru-RU" sz="3300" dirty="0" smtClean="0"/>
              <a:t>    «</a:t>
            </a:r>
            <a:r>
              <a:rPr lang="ru-RU" sz="3300" dirty="0"/>
              <a:t>Я не смогу это сделать», «Я </a:t>
            </a:r>
            <a:r>
              <a:rPr lang="ru-RU" sz="3300" dirty="0" smtClean="0"/>
              <a:t>боюсь», </a:t>
            </a:r>
            <a:r>
              <a:rPr lang="ru-RU" sz="3300" dirty="0"/>
              <a:t>«</a:t>
            </a:r>
            <a:r>
              <a:rPr lang="ru-RU" sz="3300" dirty="0" smtClean="0"/>
              <a:t>Если </a:t>
            </a:r>
            <a:r>
              <a:rPr lang="ru-RU" sz="3300" dirty="0"/>
              <a:t>ты так </a:t>
            </a:r>
            <a:r>
              <a:rPr lang="ru-RU" sz="3300" dirty="0" smtClean="0"/>
              <a:t>думаешь, «</a:t>
            </a:r>
            <a:r>
              <a:rPr lang="ru-RU" sz="3300" dirty="0"/>
              <a:t>Я хотел только...», «Почему всегда я?», «Что же мне делать?», </a:t>
            </a:r>
            <a:endParaRPr lang="ru-RU" sz="3300" dirty="0" smtClean="0"/>
          </a:p>
          <a:p>
            <a:endParaRPr lang="ru-RU" sz="2900" dirty="0" smtClean="0"/>
          </a:p>
          <a:p>
            <a:r>
              <a:rPr lang="ru-RU" sz="2900" dirty="0" smtClean="0"/>
              <a:t>    </a:t>
            </a:r>
            <a:r>
              <a:rPr lang="ru-RU" sz="3300" dirty="0"/>
              <a:t>«Я этого не хочу!», «Оставьте меня в покое!», «Проклятье!».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62" r="16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3125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563072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определить что перед вами </a:t>
            </a:r>
            <a:r>
              <a:rPr lang="en-US" dirty="0" smtClean="0"/>
              <a:t>“</a:t>
            </a:r>
            <a:r>
              <a:rPr lang="ru-RU" dirty="0" smtClean="0"/>
              <a:t>ребенок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0"/>
            <a:ext cx="1730158" cy="143354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4422"/>
            <a:ext cx="8712968" cy="5382527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3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3000372"/>
            <a:ext cx="7344816" cy="3714776"/>
          </a:xfrm>
        </p:spPr>
        <p:txBody>
          <a:bodyPr>
            <a:noAutofit/>
          </a:bodyPr>
          <a:lstStyle/>
          <a:p>
            <a:r>
              <a:rPr lang="ru-RU" sz="1500" dirty="0"/>
              <a:t>Название говорит само за себя. </a:t>
            </a:r>
            <a:r>
              <a:rPr lang="ru-RU" sz="1500" dirty="0" smtClean="0"/>
              <a:t>Это </a:t>
            </a:r>
            <a:r>
              <a:rPr lang="ru-RU" sz="1500" dirty="0"/>
              <a:t>все убеждения, не всегда рациональные, которые мы переняли от предков, это нормы общества, его запреты и законы. Все консервативные установки, которые иногда являются полезными, </a:t>
            </a:r>
            <a:r>
              <a:rPr lang="ru-RU" sz="1500" dirty="0" smtClean="0"/>
              <a:t>т.к. </a:t>
            </a:r>
            <a:r>
              <a:rPr lang="ru-RU" sz="1500" dirty="0"/>
              <a:t>они проверены временем, а иногда мешают появлению в жизни чего-то более свежего и необдуманного – все это наш Родитель. Он помогает нам вести себя по отношению к своим детям определенным образом, </a:t>
            </a:r>
            <a:r>
              <a:rPr lang="ru-RU" sz="1500" dirty="0" smtClean="0"/>
              <a:t>передавая </a:t>
            </a:r>
            <a:r>
              <a:rPr lang="ru-RU" sz="1500" dirty="0"/>
              <a:t>им весь опыт поколений. Кроме того, Родитель помогает избежать ненужных размышлений, мы совершаем определенные поступки, потому что так надо и не загружаем мозг лишней информацией.</a:t>
            </a:r>
          </a:p>
          <a:p>
            <a:r>
              <a:rPr lang="ru-RU" sz="1500" dirty="0"/>
              <a:t>Самый просто пример, когда вы объясняете своему ребенку, что переходить на красный сигнал светофора нельзя, или что необходимо хорошо есть, чтобы вырасти большим и сильным. А еще, когда  вы укутываете шарфом своего мужа, бормоча при этом, что он одевается не по погоде и рискует подхватить воспаление легких</a:t>
            </a:r>
            <a:r>
              <a:rPr lang="ru-RU" sz="1600" dirty="0"/>
              <a:t>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57620" y="142852"/>
            <a:ext cx="4143404" cy="285752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Родитель</a:t>
            </a:r>
          </a:p>
          <a:p>
            <a:pPr marL="0" indent="0">
              <a:buNone/>
            </a:pPr>
            <a:r>
              <a:rPr lang="ru-RU" sz="2200" b="1" i="1" dirty="0"/>
              <a:t>Его слово </a:t>
            </a:r>
            <a:r>
              <a:rPr lang="ru-RU" sz="2200" i="1" dirty="0"/>
              <a:t>– </a:t>
            </a:r>
            <a:r>
              <a:rPr lang="ru-RU" sz="2200" dirty="0" smtClean="0"/>
              <a:t>НАДО</a:t>
            </a:r>
            <a:endParaRPr lang="ru-RU" sz="2200" dirty="0"/>
          </a:p>
          <a:p>
            <a:pPr marL="0" indent="0">
              <a:buNone/>
            </a:pPr>
            <a:r>
              <a:rPr lang="ru-RU" sz="2200" b="1" i="1" dirty="0"/>
              <a:t>Тон</a:t>
            </a:r>
            <a:r>
              <a:rPr lang="ru-RU" sz="2200" i="1" dirty="0"/>
              <a:t> – </a:t>
            </a:r>
            <a:r>
              <a:rPr lang="ru-RU" sz="2200" dirty="0" smtClean="0"/>
              <a:t>категоричный, самоуверенный</a:t>
            </a:r>
          </a:p>
          <a:p>
            <a:pPr marL="0" indent="0">
              <a:buNone/>
            </a:pPr>
            <a:r>
              <a:rPr lang="ru-RU" sz="2200" b="1" i="1" dirty="0" smtClean="0"/>
              <a:t>Эмоции </a:t>
            </a:r>
            <a:r>
              <a:rPr lang="ru-RU" sz="2200" b="1" i="1" dirty="0"/>
              <a:t>и чувства </a:t>
            </a:r>
            <a:r>
              <a:rPr lang="ru-RU" sz="2200" i="1" dirty="0"/>
              <a:t>– </a:t>
            </a:r>
            <a:r>
              <a:rPr lang="ru-RU" sz="2200" dirty="0" smtClean="0"/>
              <a:t>гнев, злость, презрение, ненависть</a:t>
            </a:r>
            <a:endParaRPr lang="ru-RU" sz="2200" dirty="0"/>
          </a:p>
          <a:p>
            <a:pPr marL="0" indent="0">
              <a:buNone/>
            </a:pPr>
            <a:r>
              <a:rPr lang="ru-RU" sz="2200" b="1" i="1" dirty="0"/>
              <a:t>Поведение</a:t>
            </a:r>
            <a:r>
              <a:rPr lang="ru-RU" sz="2200" dirty="0"/>
              <a:t> - </a:t>
            </a:r>
            <a:r>
              <a:rPr lang="ru-RU" sz="2200" dirty="0" smtClean="0"/>
              <a:t>агрессивное</a:t>
            </a:r>
            <a:endParaRPr lang="ru-RU" sz="2200" dirty="0"/>
          </a:p>
          <a:p>
            <a:pPr algn="ctr"/>
            <a:endParaRPr lang="ru-RU" b="1" i="1" dirty="0" smtClean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548680"/>
            <a:ext cx="3176331" cy="2380254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32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28604"/>
            <a:ext cx="2855310" cy="851520"/>
          </a:xfrm>
        </p:spPr>
        <p:txBody>
          <a:bodyPr/>
          <a:lstStyle/>
          <a:p>
            <a:pPr algn="ctr"/>
            <a:r>
              <a:rPr lang="ru-RU" i="1" u="sng" dirty="0" smtClean="0"/>
              <a:t>Родитель</a:t>
            </a:r>
            <a:endParaRPr lang="ru-RU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1643050"/>
            <a:ext cx="3429000" cy="4656010"/>
          </a:xfrm>
        </p:spPr>
        <p:txBody>
          <a:bodyPr>
            <a:noAutofit/>
          </a:bodyPr>
          <a:lstStyle/>
          <a:p>
            <a:r>
              <a:rPr lang="ru-RU" sz="1600" dirty="0" smtClean="0"/>
              <a:t> "Родитель" может быть контролирующим (запреты, санкции) и заботящимся (советы, поддержка, опека).   </a:t>
            </a:r>
          </a:p>
          <a:p>
            <a:r>
              <a:rPr lang="ru-RU" sz="1600" dirty="0" smtClean="0"/>
              <a:t>    «</a:t>
            </a:r>
            <a:r>
              <a:rPr lang="ru-RU" sz="1600" dirty="0"/>
              <a:t>Ты должен», «Ты не </a:t>
            </a:r>
            <a:r>
              <a:rPr lang="ru-RU" sz="1600" dirty="0" smtClean="0"/>
              <a:t>должен</a:t>
            </a:r>
            <a:r>
              <a:rPr lang="ru-RU" sz="1600" dirty="0"/>
              <a:t>», «Это тебе нельзя», «Как ты только можешь!», «Это следует сделать», </a:t>
            </a:r>
            <a:r>
              <a:rPr lang="ru-RU" sz="1600" dirty="0" smtClean="0"/>
              <a:t>«Этого </a:t>
            </a:r>
            <a:r>
              <a:rPr lang="ru-RU" sz="1600" dirty="0"/>
              <a:t>не следует делать», «Сколько тебе еще </a:t>
            </a:r>
            <a:r>
              <a:rPr lang="ru-RU" sz="1600" dirty="0" smtClean="0"/>
              <a:t>говорить </a:t>
            </a:r>
            <a:r>
              <a:rPr lang="ru-RU" sz="1600" dirty="0"/>
              <a:t>одно и то же!», «</a:t>
            </a:r>
            <a:r>
              <a:rPr lang="ru-RU" sz="1600" dirty="0" smtClean="0"/>
              <a:t>Прекрати </a:t>
            </a:r>
            <a:r>
              <a:rPr lang="ru-RU" sz="1600" dirty="0"/>
              <a:t>это сейчас же», «Я не позволю так с собой обращаться</a:t>
            </a:r>
            <a:r>
              <a:rPr lang="ru-RU" sz="1600" dirty="0" smtClean="0"/>
              <a:t>!»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1600" dirty="0"/>
              <a:t>«Не ломай себе голову», «Не так плохо, как </a:t>
            </a:r>
            <a:r>
              <a:rPr lang="ru-RU" sz="1600" dirty="0" smtClean="0"/>
              <a:t>кажется</a:t>
            </a:r>
            <a:r>
              <a:rPr lang="ru-RU" sz="1600" dirty="0"/>
              <a:t>», «Не вешай нос», «</a:t>
            </a:r>
            <a:r>
              <a:rPr lang="ru-RU" sz="1600" dirty="0" smtClean="0"/>
              <a:t>Успокойся </a:t>
            </a:r>
            <a:r>
              <a:rPr lang="ru-RU" sz="1600" dirty="0"/>
              <a:t>сначала</a:t>
            </a:r>
            <a:r>
              <a:rPr lang="ru-RU" sz="1600" dirty="0" smtClean="0"/>
              <a:t>», </a:t>
            </a:r>
            <a:r>
              <a:rPr lang="ru-RU" sz="1600" dirty="0"/>
              <a:t>«Бедняга!», «Хорошо получилось», </a:t>
            </a:r>
            <a:r>
              <a:rPr lang="ru-RU" sz="1600" dirty="0" smtClean="0"/>
              <a:t>«</a:t>
            </a:r>
            <a:r>
              <a:rPr lang="ru-RU" sz="1600" dirty="0"/>
              <a:t>Выше </a:t>
            </a:r>
            <a:r>
              <a:rPr lang="ru-RU" sz="1600" dirty="0" smtClean="0"/>
              <a:t>голову</a:t>
            </a:r>
            <a:r>
              <a:rPr lang="ru-RU" sz="1600" dirty="0"/>
              <a:t>», «Лучше не делай </a:t>
            </a:r>
            <a:r>
              <a:rPr lang="ru-RU" sz="1600" dirty="0" smtClean="0"/>
              <a:t>этого</a:t>
            </a:r>
            <a:r>
              <a:rPr lang="ru-RU" sz="1600" dirty="0"/>
              <a:t>, это может быть опасно», «Иди, я сделаю работу за тебя</a:t>
            </a:r>
            <a:r>
              <a:rPr lang="ru-RU" sz="1600" dirty="0" smtClean="0"/>
              <a:t>!».</a:t>
            </a:r>
          </a:p>
          <a:p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12.11.18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6" r="13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332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904656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определить что перед вами </a:t>
            </a:r>
            <a:r>
              <a:rPr lang="en-US" dirty="0" smtClean="0"/>
              <a:t>“</a:t>
            </a:r>
            <a:r>
              <a:rPr lang="ru-RU" dirty="0" smtClean="0"/>
              <a:t>родитель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5263"/>
            <a:ext cx="1905868" cy="1270578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12.11.18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217" y="1500174"/>
            <a:ext cx="8850783" cy="4544045"/>
          </a:xfrm>
        </p:spPr>
      </p:pic>
    </p:spTree>
    <p:extLst>
      <p:ext uri="{BB962C8B-B14F-4D97-AF65-F5344CB8AC3E}">
        <p14:creationId xmlns:p14="http://schemas.microsoft.com/office/powerpoint/2010/main" xmlns="" val="4695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929066"/>
            <a:ext cx="7488832" cy="2643206"/>
          </a:xfrm>
        </p:spPr>
        <p:txBody>
          <a:bodyPr>
            <a:noAutofit/>
          </a:bodyPr>
          <a:lstStyle/>
          <a:p>
            <a:r>
              <a:rPr lang="ru-RU" sz="1600" dirty="0"/>
              <a:t>Взрослый, сидящий внутри нас, появляется, когда мы заняты какой-либо деятельностью, требующей о нас мыслительных операций. Взрослый врывается в нашу жизнь, когда мы что-то решаем, оцениваем вероятности, размышляем. Он рационален, он исследует ситуацию с точки зрения логики и здравого смысла, он живет здесь и сейчас и его можно сравнить с компьютером, который постоянно производит какие-то вычисления. Помимо перечисленного, Взрослый </a:t>
            </a:r>
            <a:r>
              <a:rPr lang="ru-RU" sz="1600" u="sng" dirty="0"/>
              <a:t>является</a:t>
            </a:r>
            <a:r>
              <a:rPr lang="ru-RU" sz="1600" dirty="0"/>
              <a:t> неким </a:t>
            </a:r>
            <a:r>
              <a:rPr lang="ru-RU" sz="1600" u="sng" dirty="0"/>
              <a:t>барьером между состояниями Родителя и Ребенка</a:t>
            </a:r>
            <a:r>
              <a:rPr lang="ru-RU" sz="1600" dirty="0"/>
              <a:t>. Он берет на себя функцию контроля за двумя этими состояниями и регулирует  их деятельность.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71934" y="285728"/>
            <a:ext cx="3734754" cy="3571900"/>
          </a:xfrm>
        </p:spPr>
        <p:txBody>
          <a:bodyPr/>
          <a:lstStyle/>
          <a:p>
            <a:pPr algn="ctr"/>
            <a:r>
              <a:rPr lang="ru-RU" b="1" i="1" dirty="0" smtClean="0"/>
              <a:t>Взрослый</a:t>
            </a: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Его слово </a:t>
            </a:r>
            <a:r>
              <a:rPr lang="ru-RU" i="1" dirty="0"/>
              <a:t>– </a:t>
            </a:r>
            <a:r>
              <a:rPr lang="ru-RU" dirty="0" smtClean="0"/>
              <a:t>МОГУ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Тон</a:t>
            </a:r>
            <a:r>
              <a:rPr lang="ru-RU" i="1" dirty="0"/>
              <a:t> – </a:t>
            </a:r>
            <a:r>
              <a:rPr lang="ru-RU" dirty="0" smtClean="0"/>
              <a:t>спокойный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Эмоции и чувства </a:t>
            </a:r>
            <a:r>
              <a:rPr lang="ru-RU" i="1" dirty="0"/>
              <a:t>– </a:t>
            </a:r>
            <a:r>
              <a:rPr lang="ru-RU" dirty="0" smtClean="0"/>
              <a:t>спокойствие, удовлетворение, уравновешенность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Поведение</a:t>
            </a:r>
            <a:r>
              <a:rPr lang="ru-RU" dirty="0"/>
              <a:t> </a:t>
            </a:r>
            <a:r>
              <a:rPr lang="ru-RU" dirty="0" smtClean="0"/>
              <a:t>- уверенное</a:t>
            </a:r>
            <a:endParaRPr lang="ru-RU" dirty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3168352" cy="3740426"/>
          </a:xfrm>
        </p:spPr>
      </p:pic>
    </p:spTree>
    <p:extLst>
      <p:ext uri="{BB962C8B-B14F-4D97-AF65-F5344CB8AC3E}">
        <p14:creationId xmlns:p14="http://schemas.microsoft.com/office/powerpoint/2010/main" xmlns="" val="17802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908720"/>
            <a:ext cx="2999326" cy="491480"/>
          </a:xfrm>
        </p:spPr>
        <p:txBody>
          <a:bodyPr/>
          <a:lstStyle/>
          <a:p>
            <a:r>
              <a:rPr lang="ru-RU" i="1" u="sng" dirty="0" smtClean="0"/>
              <a:t>Взрослый</a:t>
            </a:r>
            <a:endParaRPr lang="ru-RU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2060848"/>
            <a:ext cx="3456384" cy="2582598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</a:t>
            </a:r>
            <a:r>
              <a:rPr lang="ru-RU" sz="1800" dirty="0"/>
              <a:t>Все вопросы, начинающееся со слов: Как? Что? Когда? Почему? Кто? Где? 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Высказывания</a:t>
            </a:r>
            <a:r>
              <a:rPr lang="ru-RU" sz="1800" dirty="0"/>
              <a:t>: возможно, вероятно, если сравнить с..., по моему мнению, я думаю, я полагаю, по моему опыту, я буду и т.д.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79" b="16679"/>
          <a:stretch>
            <a:fillRect/>
          </a:stretch>
        </p:blipFill>
        <p:spPr>
          <a:xfrm>
            <a:off x="899592" y="1196752"/>
            <a:ext cx="3828158" cy="3828158"/>
          </a:xfrm>
        </p:spPr>
      </p:pic>
    </p:spTree>
    <p:extLst>
      <p:ext uri="{BB962C8B-B14F-4D97-AF65-F5344CB8AC3E}">
        <p14:creationId xmlns:p14="http://schemas.microsoft.com/office/powerpoint/2010/main" xmlns="" val="19951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5626968" cy="1164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определить что перед вами </a:t>
            </a:r>
            <a:r>
              <a:rPr lang="en-US" dirty="0" smtClean="0"/>
              <a:t>“</a:t>
            </a:r>
            <a:r>
              <a:rPr lang="ru-RU" dirty="0" smtClean="0"/>
              <a:t>взрослый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00808"/>
            <a:ext cx="8562590" cy="475252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6632"/>
            <a:ext cx="2236576" cy="1440160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43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12307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Виды Трансакций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5720" y="3357562"/>
            <a:ext cx="3526682" cy="3312368"/>
          </a:xfrm>
        </p:spPr>
        <p:txBody>
          <a:bodyPr>
            <a:normAutofit fontScale="92500" lnSpcReduction="10000"/>
          </a:bodyPr>
          <a:lstStyle/>
          <a:p>
            <a:r>
              <a:rPr lang="ru-RU" i="1" u="sng" dirty="0" smtClean="0"/>
              <a:t>Параллельный </a:t>
            </a:r>
            <a:r>
              <a:rPr lang="ru-RU" i="1" u="sng" dirty="0" err="1" smtClean="0"/>
              <a:t>трансакт</a:t>
            </a:r>
            <a:endParaRPr lang="ru-RU" i="1" u="sng" dirty="0" smtClean="0"/>
          </a:p>
          <a:p>
            <a:r>
              <a:rPr lang="ru-RU" dirty="0"/>
              <a:t>Различают дополнительные, перекрестные </a:t>
            </a:r>
            <a:r>
              <a:rPr lang="ru-RU" dirty="0" err="1" smtClean="0"/>
              <a:t>нескрытые</a:t>
            </a:r>
            <a:r>
              <a:rPr lang="ru-RU" dirty="0" smtClean="0"/>
              <a:t> </a:t>
            </a:r>
            <a:r>
              <a:rPr lang="ru-RU" dirty="0"/>
              <a:t>трансакции. Дополнительными называются трансакции, соответствующие ожиданиям взаимодействующих людей и отвечающие здоровым человеческим отношениям. Такие взаимодействия </a:t>
            </a:r>
            <a:r>
              <a:rPr lang="ru-RU" dirty="0" err="1"/>
              <a:t>неконфликтогенны</a:t>
            </a:r>
            <a:r>
              <a:rPr lang="ru-RU" dirty="0"/>
              <a:t> и могут продолжаться неограниченное время.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786314" y="1714488"/>
            <a:ext cx="3170632" cy="2571768"/>
          </a:xfrm>
        </p:spPr>
        <p:txBody>
          <a:bodyPr>
            <a:normAutofit fontScale="92500" lnSpcReduction="10000"/>
          </a:bodyPr>
          <a:lstStyle/>
          <a:p>
            <a:r>
              <a:rPr lang="ru-RU" i="1" u="sng" dirty="0" smtClean="0"/>
              <a:t>Перекрестный </a:t>
            </a:r>
            <a:r>
              <a:rPr lang="ru-RU" i="1" u="sng" dirty="0" err="1" smtClean="0"/>
              <a:t>трансакт</a:t>
            </a:r>
            <a:endParaRPr lang="ru-RU" i="1" u="sng" dirty="0" smtClean="0"/>
          </a:p>
          <a:p>
            <a:r>
              <a:rPr lang="ru-RU" dirty="0" smtClean="0"/>
              <a:t>Эти транзакции начинаются </a:t>
            </a:r>
            <a:r>
              <a:rPr lang="ru-RU" dirty="0"/>
              <a:t>взаимными упреками, едкими репликами и заканчиваются хлопаньем дверью. В этом случае на стимул дается реакция, активизирующая </a:t>
            </a:r>
            <a:r>
              <a:rPr lang="ru-RU" dirty="0" smtClean="0"/>
              <a:t>неподходящее </a:t>
            </a:r>
            <a:r>
              <a:rPr lang="ru-RU" dirty="0"/>
              <a:t>"эго-состояние".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214422"/>
            <a:ext cx="4500594" cy="1857388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4429132"/>
            <a:ext cx="3714776" cy="2000264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20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714752"/>
            <a:ext cx="3456384" cy="3143248"/>
          </a:xfrm>
        </p:spPr>
        <p:txBody>
          <a:bodyPr>
            <a:normAutofit fontScale="40000" lnSpcReduction="20000"/>
          </a:bodyPr>
          <a:lstStyle/>
          <a:p>
            <a:r>
              <a:rPr lang="ru-RU" sz="3000" i="1" u="sng" dirty="0" smtClean="0"/>
              <a:t>Пример</a:t>
            </a:r>
          </a:p>
          <a:p>
            <a:r>
              <a:rPr lang="ru-RU" sz="3000" b="0" dirty="0" smtClean="0"/>
              <a:t>Продавец: Эта </a:t>
            </a:r>
            <a:r>
              <a:rPr lang="ru-RU" sz="3000" b="0" dirty="0"/>
              <a:t>модель получше, но она вам не по карману. </a:t>
            </a:r>
            <a:r>
              <a:rPr lang="ru-RU" sz="3000" b="0" dirty="0" smtClean="0"/>
              <a:t>Покупательница</a:t>
            </a:r>
            <a:r>
              <a:rPr lang="ru-RU" sz="3000" b="0" dirty="0"/>
              <a:t>:</a:t>
            </a:r>
            <a:r>
              <a:rPr lang="ru-RU" sz="3000" b="0" dirty="0" smtClean="0"/>
              <a:t> </a:t>
            </a:r>
            <a:r>
              <a:rPr lang="ru-RU" sz="3000" b="0" dirty="0"/>
              <a:t>Вот ее-то я и </a:t>
            </a:r>
            <a:r>
              <a:rPr lang="ru-RU" sz="3000" b="0" dirty="0" smtClean="0"/>
              <a:t>возьму!</a:t>
            </a:r>
            <a:endParaRPr lang="ru-RU" sz="3000" b="0" dirty="0"/>
          </a:p>
          <a:p>
            <a:r>
              <a:rPr lang="ru-RU" sz="3000" b="0" dirty="0"/>
              <a:t>Продавец в состоянии Взрослого констатирует, что «Эта модель лучше» и «Она вам не по карману». На социальном уровне эти слова кажутся обращенными к Взрослому покупательницы, поэтому она должна была бы ответить: «Вы, безусловно, правы и в том и в другом». Однако на психологическом уровне продавец стремится пробудить в ней Ребенка и добивается этого. Покупательница начинает думать: «Несмотря на финансовые последствия, я покажу этому наглецу, что я ничуть не хуже других его покупателей». Вместе с тем продавец как бы принимает ответ покупательницы за ответ Взрослого, решившего сделать покупку.</a:t>
            </a:r>
          </a:p>
          <a:p>
            <a:endParaRPr lang="ru-RU" i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23928" y="692696"/>
            <a:ext cx="3672408" cy="2879180"/>
          </a:xfrm>
        </p:spPr>
        <p:txBody>
          <a:bodyPr>
            <a:normAutofit lnSpcReduction="10000"/>
          </a:bodyPr>
          <a:lstStyle/>
          <a:p>
            <a:r>
              <a:rPr lang="ru-RU" i="1" u="sng" dirty="0" smtClean="0"/>
              <a:t>Скрытые трансакции</a:t>
            </a:r>
          </a:p>
          <a:p>
            <a:r>
              <a:rPr lang="ru-RU" dirty="0" smtClean="0"/>
              <a:t>Скрытые </a:t>
            </a:r>
            <a:r>
              <a:rPr lang="ru-RU" dirty="0"/>
              <a:t>трансакции включают более двух "эго-состояний", сообщение в них маскируется под социально приемлемым стимулом, но ответная реакция ожидается со стороны эффекта скрытого сообщения, что составляет суть психологических игр.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2822248" cy="302262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365104"/>
            <a:ext cx="4216455" cy="2100882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12.112018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22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067128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</a:t>
            </a:r>
            <a:r>
              <a:rPr lang="ru-RU" dirty="0" err="1" smtClean="0"/>
              <a:t>трансактный</a:t>
            </a:r>
            <a:r>
              <a:rPr lang="ru-RU" dirty="0" smtClean="0"/>
              <a:t> анализ 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Трансакционный</a:t>
            </a:r>
            <a:r>
              <a:rPr lang="ru-RU" b="1" dirty="0">
                <a:solidFill>
                  <a:schemeClr val="tx2"/>
                </a:solidFill>
              </a:rPr>
              <a:t> анализ </a:t>
            </a:r>
            <a:r>
              <a:rPr lang="ru-RU" b="1" dirty="0"/>
              <a:t>(</a:t>
            </a:r>
            <a:r>
              <a:rPr lang="ru-RU" dirty="0"/>
              <a:t>транзакционный анализ, </a:t>
            </a:r>
            <a:r>
              <a:rPr lang="ru-RU" dirty="0" err="1"/>
              <a:t>трансактный</a:t>
            </a:r>
            <a:r>
              <a:rPr lang="ru-RU" dirty="0"/>
              <a:t> анализ, </a:t>
            </a:r>
            <a:r>
              <a:rPr lang="ru-RU" dirty="0" err="1"/>
              <a:t>транзактный</a:t>
            </a:r>
            <a:r>
              <a:rPr lang="ru-RU" dirty="0"/>
              <a:t> анализ; сокр. ТА) представляет собой психологическую модель, служащую для описания и анализа поведения человека, — как индивидуально, так и в составе групп. Данная модель включает философию, теорию и методы, позволяющие людям </a:t>
            </a:r>
            <a:r>
              <a:rPr lang="ru-RU" dirty="0">
                <a:solidFill>
                  <a:schemeClr val="tx2"/>
                </a:solidFill>
              </a:rPr>
              <a:t>понять самих себя и особенность своего взаимодействия с окружающими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Это теория, которая раскрывает важные секреты общения, помогает нам понять себя и своих близких. Основатель этой внушительной и крайне увлекательной </a:t>
            </a:r>
            <a:r>
              <a:rPr lang="ru-RU" b="1" dirty="0"/>
              <a:t>теории Эрик </a:t>
            </a:r>
            <a:r>
              <a:rPr lang="ru-RU" b="1" dirty="0" err="1"/>
              <a:t>Леннард</a:t>
            </a:r>
            <a:r>
              <a:rPr lang="ru-RU" b="1" dirty="0"/>
              <a:t> Берн</a:t>
            </a:r>
            <a:r>
              <a:rPr lang="ru-RU" dirty="0"/>
              <a:t>, американский психолог и психиатр, наиболее известный своими книгами «Люди, которые играют в игры» и «Игры, в которые играют люди». Очень важной частью </a:t>
            </a:r>
            <a:r>
              <a:rPr lang="ru-RU" dirty="0" err="1"/>
              <a:t>трансакционного</a:t>
            </a:r>
            <a:r>
              <a:rPr lang="ru-RU" dirty="0"/>
              <a:t> анализа являются эго-состояния, о которых идет речь в его книге.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30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848872" cy="5653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Правила Взаимодействия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571480"/>
            <a:ext cx="8429652" cy="6286520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Опирайтесь на желания</a:t>
            </a:r>
          </a:p>
          <a:p>
            <a:pPr marL="0" indent="0">
              <a:buNone/>
            </a:pPr>
            <a:r>
              <a:rPr lang="ru-RU" sz="1600" dirty="0"/>
              <a:t>Нужно раз и навсегда понять - важно не только то, чего мы сами желаем, но и то, чего хочет </a:t>
            </a:r>
            <a:r>
              <a:rPr lang="ru-RU" sz="1600" dirty="0" smtClean="0"/>
              <a:t>человек рядом с вами. </a:t>
            </a:r>
            <a:r>
              <a:rPr lang="ru-RU" sz="1600" dirty="0"/>
              <a:t>Не пытайтесь его ломать и переделывать: он не виноват в своих желаниях. Вспомните о </a:t>
            </a:r>
            <a:r>
              <a:rPr lang="ru-RU" sz="1600" dirty="0" err="1"/>
              <a:t>природосообразности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Учитывайте интересы</a:t>
            </a:r>
          </a:p>
          <a:p>
            <a:pPr marL="0" indent="0">
              <a:buNone/>
            </a:pPr>
            <a:r>
              <a:rPr lang="ru-RU" sz="1600" dirty="0"/>
              <a:t>Существуют познавательные (учебные) интересы и другие второстепенные </a:t>
            </a:r>
            <a:r>
              <a:rPr lang="ru-RU" sz="1600" dirty="0" smtClean="0"/>
              <a:t>интересы </a:t>
            </a:r>
            <a:r>
              <a:rPr lang="ru-RU" sz="1600" dirty="0"/>
              <a:t>(к успеху, деньгам, сексу, красивой жизни и др.), а также природные склонности и врождённая любознательность. Именно широта интересов характеризует </a:t>
            </a:r>
            <a:r>
              <a:rPr lang="ru-RU" sz="1600" dirty="0" err="1" smtClean="0"/>
              <a:t>развиваю-щегося</a:t>
            </a:r>
            <a:r>
              <a:rPr lang="ru-RU" sz="1600" dirty="0" smtClean="0"/>
              <a:t> </a:t>
            </a:r>
            <a:r>
              <a:rPr lang="ru-RU" sz="1600" dirty="0"/>
              <a:t>человека: он должен всё попробовать, ощутить, проверить на себе. </a:t>
            </a:r>
            <a:r>
              <a:rPr lang="ru-RU" sz="1600" dirty="0" err="1" smtClean="0"/>
              <a:t>Интел-лект</a:t>
            </a:r>
            <a:r>
              <a:rPr lang="ru-RU" sz="1600" dirty="0" smtClean="0"/>
              <a:t> </a:t>
            </a:r>
            <a:r>
              <a:rPr lang="ru-RU" sz="1600" dirty="0"/>
              <a:t>идет на поводу эмоциональных переживаний, связанных с непосредственными побуждениями. Проявляйте уважение к их увлечениям, мнениям, оценкам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Используйте </a:t>
            </a:r>
            <a:r>
              <a:rPr lang="ru-RU" sz="1600" dirty="0" smtClean="0"/>
              <a:t>намерения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Намерение возникает на основе </a:t>
            </a:r>
            <a:r>
              <a:rPr lang="ru-RU" sz="1600" dirty="0" smtClean="0"/>
              <a:t>потребности. </a:t>
            </a:r>
            <a:r>
              <a:rPr lang="ru-RU" sz="1600" dirty="0"/>
              <a:t>Находите возможность помочь </a:t>
            </a:r>
            <a:r>
              <a:rPr lang="ru-RU" sz="1600" dirty="0" smtClean="0"/>
              <a:t>в </a:t>
            </a:r>
            <a:r>
              <a:rPr lang="ru-RU" sz="1600" dirty="0"/>
              <a:t>осуществлении их намерений. Дело в том, что часть намерений возникает под влиянием ситуационных </a:t>
            </a:r>
            <a:r>
              <a:rPr lang="ru-RU" sz="1600" dirty="0" smtClean="0"/>
              <a:t>мотивов и может не хватить сил</a:t>
            </a:r>
            <a:r>
              <a:rPr lang="ru-RU" sz="1600" dirty="0"/>
              <a:t>, </a:t>
            </a:r>
            <a:r>
              <a:rPr lang="ru-RU" sz="1600" dirty="0" err="1" smtClean="0"/>
              <a:t>ЗУНов</a:t>
            </a:r>
            <a:r>
              <a:rPr lang="ru-RU" sz="1600" dirty="0" smtClean="0"/>
              <a:t>, </a:t>
            </a:r>
            <a:r>
              <a:rPr lang="ru-RU" sz="1600" dirty="0"/>
              <a:t>времени, чтобы осуществить задуманное</a:t>
            </a:r>
            <a:r>
              <a:rPr lang="ru-RU" sz="1600" dirty="0" smtClean="0"/>
              <a:t>. Ободрите </a:t>
            </a:r>
            <a:r>
              <a:rPr lang="ru-RU" sz="1600" dirty="0"/>
              <a:t>и помогите принять реальное, выполнимое </a:t>
            </a:r>
            <a:r>
              <a:rPr lang="ru-RU" sz="1600" dirty="0" smtClean="0"/>
              <a:t>намерение.</a:t>
            </a:r>
          </a:p>
          <a:p>
            <a:r>
              <a:rPr lang="ru-RU" sz="1600" dirty="0" smtClean="0"/>
              <a:t>Признавайте достоинства</a:t>
            </a:r>
          </a:p>
          <a:p>
            <a:pPr marL="0" indent="0">
              <a:buNone/>
            </a:pPr>
            <a:r>
              <a:rPr lang="ru-RU" sz="1600" dirty="0"/>
              <a:t>Вызывайте </a:t>
            </a:r>
            <a:r>
              <a:rPr lang="ru-RU" sz="1600" dirty="0" smtClean="0"/>
              <a:t>энтузиазм </a:t>
            </a:r>
            <a:r>
              <a:rPr lang="ru-RU" sz="1600" dirty="0"/>
              <a:t>и </a:t>
            </a:r>
            <a:r>
              <a:rPr lang="ru-RU" sz="1600" dirty="0" smtClean="0"/>
              <a:t>взывайте ко всему, </a:t>
            </a:r>
            <a:r>
              <a:rPr lang="ru-RU" sz="1600" dirty="0"/>
              <a:t>что есть лучшего в человеке с помощью признания его достоинств. Если этого требуют обстоятельства, то не останавливайтесь и перед лестью. </a:t>
            </a:r>
            <a:r>
              <a:rPr lang="ru-RU" sz="1600" dirty="0" smtClean="0"/>
              <a:t> </a:t>
            </a:r>
            <a:r>
              <a:rPr lang="ru-RU" sz="1600" dirty="0"/>
              <a:t>Лучше, конечно, если вы способны искренне оценивать </a:t>
            </a:r>
            <a:r>
              <a:rPr lang="ru-RU" sz="1600" dirty="0" smtClean="0"/>
              <a:t>достижения человека, </a:t>
            </a:r>
            <a:r>
              <a:rPr lang="ru-RU" sz="1600" dirty="0"/>
              <a:t>признать их </a:t>
            </a:r>
            <a:r>
              <a:rPr lang="ru-RU" sz="1600" dirty="0" smtClean="0"/>
              <a:t>достоинства.</a:t>
            </a:r>
            <a:r>
              <a:rPr lang="ru-RU" sz="1600" dirty="0"/>
              <a:t> Люди очень любят, когда превозносятся их достоинства.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2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23528" y="332656"/>
            <a:ext cx="7416824" cy="473941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Дайте шанс</a:t>
            </a:r>
          </a:p>
          <a:p>
            <a:pPr marL="0" indent="0">
              <a:buNone/>
            </a:pPr>
            <a:r>
              <a:rPr lang="ru-RU" dirty="0"/>
              <a:t>Д. </a:t>
            </a:r>
            <a:r>
              <a:rPr lang="ru-RU" dirty="0" smtClean="0"/>
              <a:t>Карнеги писал:«Скажите </a:t>
            </a:r>
            <a:r>
              <a:rPr lang="ru-RU" dirty="0"/>
              <a:t>кому-либо, что у него нет способности к чему-то и что он делает всё совершенно неправильно, и вы лишите его почти всяких стимулов для самосовершенствования. Но примените противоположный метод: будьте щедры в своём поощрении; создайте впечатление, что в стоящей перед вашим собеседником задаче нет ничего трудного; дайте ему понять, что вы верите в его способность справиться с ней, что у него имеется необходимое для этого внутреннее чутьё, - и он всю ночь до рассвета будет практиковаться, чтобы добиться успеха».</a:t>
            </a:r>
          </a:p>
          <a:p>
            <a:r>
              <a:rPr lang="ru-RU" dirty="0"/>
              <a:t>Принятие и понимание</a:t>
            </a:r>
          </a:p>
          <a:p>
            <a:pPr marL="0" indent="0">
              <a:buNone/>
            </a:pPr>
            <a:r>
              <a:rPr lang="ru-RU" dirty="0"/>
              <a:t>Принимайте человека таким, каким он есть; откажитесь от иллюзий, опирайтесь на действительное, а не желаемое. Учитесь понимать  вместо того, чтобы его насильственно применять. Попытайтесь ответить себе, почему он поступает так, как он поступает, и почему он не может поступить иначе.</a:t>
            </a:r>
          </a:p>
          <a:p>
            <a:r>
              <a:rPr lang="ru-RU" dirty="0"/>
              <a:t>Ищи нестандартные решения</a:t>
            </a:r>
          </a:p>
          <a:p>
            <a:pPr marL="0" indent="0">
              <a:buNone/>
            </a:pPr>
            <a:r>
              <a:rPr lang="ru-RU" dirty="0"/>
              <a:t>Проще действовать по проверенным правилам. Но ведь кому-то нужно создавать и проверять новые?!)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477594"/>
            <a:ext cx="1722014" cy="2141810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93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357298"/>
            <a:ext cx="60722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Если хотите повлиять на другого человека, припишите ему качество, </a:t>
            </a:r>
          </a:p>
          <a:p>
            <a:pPr algn="ctr"/>
            <a:r>
              <a:rPr lang="ru-RU" sz="2400" dirty="0" smtClean="0"/>
              <a:t>которым он не обладает,</a:t>
            </a:r>
          </a:p>
          <a:p>
            <a:pPr algn="ctr"/>
            <a:r>
              <a:rPr lang="ru-RU" sz="2400" dirty="0" smtClean="0"/>
              <a:t> и он сделает все,</a:t>
            </a:r>
          </a:p>
          <a:p>
            <a:pPr algn="ctr"/>
            <a:r>
              <a:rPr lang="ru-RU" sz="2400" dirty="0" smtClean="0"/>
              <a:t> чтобы доказать, что вы правы.</a:t>
            </a:r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Уинстон </a:t>
            </a:r>
            <a:r>
              <a:rPr lang="ru-RU" dirty="0" err="1" smtClean="0"/>
              <a:t>Черчиль</a:t>
            </a:r>
            <a:endParaRPr lang="ru-RU" dirty="0" smtClean="0"/>
          </a:p>
          <a:p>
            <a:pPr algn="r"/>
            <a:endParaRPr lang="ru-RU" dirty="0" smtClean="0"/>
          </a:p>
          <a:p>
            <a:pPr algn="ctr"/>
            <a:endParaRPr lang="ru-RU" dirty="0" smtClean="0"/>
          </a:p>
          <a:p>
            <a:pPr algn="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6967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оцените </a:t>
            </a:r>
            <a:r>
              <a:rPr lang="ru-RU" dirty="0"/>
              <a:t>приведенные утверждения в баллах от 0 до 10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6021288"/>
            <a:ext cx="6912768" cy="635440"/>
          </a:xfrm>
        </p:spPr>
        <p:txBody>
          <a:bodyPr/>
          <a:lstStyle/>
          <a:p>
            <a:pPr algn="ctr"/>
            <a:r>
              <a:rPr lang="ru-RU" b="1" i="1" dirty="0" smtClean="0"/>
              <a:t>Полученные результаты записываем на бланке ответов</a:t>
            </a:r>
            <a:endParaRPr lang="ru-RU" b="1" i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71638" y="1271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21392458"/>
              </p:ext>
            </p:extLst>
          </p:nvPr>
        </p:nvGraphicFramePr>
        <p:xfrm>
          <a:off x="179512" y="1052736"/>
          <a:ext cx="7632848" cy="4733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063"/>
                <a:gridCol w="6074649"/>
                <a:gridCol w="1224136"/>
              </a:tblGrid>
              <a:tr h="524006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Утверждение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Оценка утверждения в баллах (0-10)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7904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Мне порой не хватает выдержки.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Если мои желания мешают мне, то я умею их подавлять.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24006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Родители, как более зрелые люди, должны устраивать    семейную жизнь своих детей.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4688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Я иногда преувеличиваю свою роль в каких-то событиях.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Меня провести нелегко.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Мне бы понравилось быть воспитателем.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Бывает, мне хочется подурачиться, как маленькому.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Думаю, что я правильно понимаю все происходящие события.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Каждый должен выполнять свой долг.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Нередко я поступаю не как надо, а как хочется.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Принимая решение, я стараюсь продумать его последствия.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63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194920" cy="421352"/>
          </a:xfrm>
        </p:spPr>
        <p:txBody>
          <a:bodyPr/>
          <a:lstStyle/>
          <a:p>
            <a:pPr algn="ctr"/>
            <a:r>
              <a:rPr lang="ru-RU" dirty="0" smtClean="0"/>
              <a:t>Продолжение теста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6093296"/>
            <a:ext cx="7272808" cy="635440"/>
          </a:xfrm>
        </p:spPr>
        <p:txBody>
          <a:bodyPr/>
          <a:lstStyle/>
          <a:p>
            <a:pPr algn="ctr"/>
            <a:r>
              <a:rPr lang="ru-RU" b="1" i="1" dirty="0" smtClean="0"/>
              <a:t>Подведём результаты нашего теста</a:t>
            </a:r>
            <a:endParaRPr lang="ru-RU" b="1" i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71638" y="1271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906167947"/>
              </p:ext>
            </p:extLst>
          </p:nvPr>
        </p:nvGraphicFramePr>
        <p:xfrm>
          <a:off x="179512" y="836710"/>
          <a:ext cx="7644829" cy="510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587"/>
                <a:gridCol w="5930109"/>
                <a:gridCol w="1380133"/>
              </a:tblGrid>
              <a:tr h="573444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Утверждение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Оценка утверждения в баллах (0-10)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73444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Младшее поколение должно учиться у старших, как ему следует жить.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7676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Я, как и многие люди, бываю обидчив.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73444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Мне удается видеть в людях больше, чем они говорят о себе.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4692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Дети безусловно должны следовать указаниям родителей.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9186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Я – увлекающийся человек.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2027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Мой основной критерий оценки человека – объективность.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Мои взгляды непоколебимы.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7286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Бывает, что я не уступаю в споре лишь потому, что не хочу уступать.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Правила оправданы лишь до тех пор, пока они полезны.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1762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 Люди должны соблюдать все правила независимо от обстоятельств.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44650" y="200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4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332656"/>
            <a:ext cx="3429000" cy="8458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Подведём результаты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1628800"/>
            <a:ext cx="3429000" cy="36724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i="1" dirty="0" smtClean="0"/>
              <a:t>Подсчитаем сумму баллов.</a:t>
            </a:r>
          </a:p>
          <a:p>
            <a:pPr algn="ctr"/>
            <a:endParaRPr lang="ru-RU" sz="1800" b="1" i="1" dirty="0" smtClean="0"/>
          </a:p>
          <a:p>
            <a:r>
              <a:rPr lang="ru-RU" sz="1800" b="1" dirty="0" smtClean="0"/>
              <a:t>ЭГО состояние </a:t>
            </a:r>
            <a:r>
              <a:rPr lang="en-US" sz="1800" b="1" dirty="0" smtClean="0"/>
              <a:t>“</a:t>
            </a:r>
            <a:r>
              <a:rPr lang="ru-RU" sz="1800" b="1" i="1" dirty="0" smtClean="0"/>
              <a:t>Дитя</a:t>
            </a:r>
            <a:r>
              <a:rPr lang="en-US" sz="1800" b="1" dirty="0" smtClean="0"/>
              <a:t>”</a:t>
            </a:r>
            <a:r>
              <a:rPr lang="ru-RU" sz="1800" b="1" dirty="0" smtClean="0"/>
              <a:t>   (</a:t>
            </a:r>
            <a:r>
              <a:rPr lang="en-US" sz="1800" b="1" i="1" dirty="0" smtClean="0"/>
              <a:t>“</a:t>
            </a:r>
            <a:r>
              <a:rPr lang="ru-RU" sz="1800" b="1" i="1" dirty="0" smtClean="0"/>
              <a:t>Ребенок</a:t>
            </a:r>
            <a:r>
              <a:rPr lang="en-US" sz="1800" b="1" i="1" dirty="0" smtClean="0"/>
              <a:t>”</a:t>
            </a:r>
            <a:r>
              <a:rPr lang="ru-RU" sz="1800" b="1" dirty="0" smtClean="0"/>
              <a:t>):</a:t>
            </a:r>
          </a:p>
          <a:p>
            <a:r>
              <a:rPr lang="ru-RU" sz="1800" b="1" dirty="0" smtClean="0"/>
              <a:t>Утверждения </a:t>
            </a:r>
          </a:p>
          <a:p>
            <a:r>
              <a:rPr lang="ru-RU" sz="2000" b="1" dirty="0" smtClean="0"/>
              <a:t>1, 4, 7, 10, 13, 16, 19</a:t>
            </a:r>
          </a:p>
          <a:p>
            <a:endParaRPr lang="ru-RU" sz="1800" b="1" dirty="0"/>
          </a:p>
          <a:p>
            <a:r>
              <a:rPr lang="ru-RU" sz="1800" b="1" dirty="0" smtClean="0"/>
              <a:t>ЭГО состояние </a:t>
            </a:r>
            <a:r>
              <a:rPr lang="en-US" sz="1800" b="1" dirty="0" smtClean="0"/>
              <a:t>“</a:t>
            </a:r>
            <a:r>
              <a:rPr lang="ru-RU" sz="1800" b="1" i="1" dirty="0" smtClean="0"/>
              <a:t>Родитель</a:t>
            </a:r>
            <a:r>
              <a:rPr lang="en-US" sz="1800" b="1" dirty="0" smtClean="0"/>
              <a:t>”</a:t>
            </a:r>
            <a:r>
              <a:rPr lang="ru-RU" sz="1800" b="1" dirty="0" smtClean="0"/>
              <a:t>:</a:t>
            </a:r>
          </a:p>
          <a:p>
            <a:r>
              <a:rPr lang="ru-RU" sz="1800" b="1" dirty="0" smtClean="0"/>
              <a:t>Утверждения</a:t>
            </a:r>
          </a:p>
          <a:p>
            <a:r>
              <a:rPr lang="ru-RU" sz="2000" b="1" dirty="0" smtClean="0"/>
              <a:t>3, 6, 9, 12, 15, 18, 21</a:t>
            </a:r>
          </a:p>
          <a:p>
            <a:endParaRPr lang="ru-RU" sz="1800" b="1" dirty="0"/>
          </a:p>
          <a:p>
            <a:r>
              <a:rPr lang="ru-RU" sz="1800" b="1" dirty="0" smtClean="0"/>
              <a:t>ЭГО состояние </a:t>
            </a:r>
            <a:r>
              <a:rPr lang="en-US" sz="1800" b="1" dirty="0" smtClean="0"/>
              <a:t>“</a:t>
            </a:r>
            <a:r>
              <a:rPr lang="ru-RU" sz="1800" b="1" i="1" dirty="0" smtClean="0"/>
              <a:t>Взрослый</a:t>
            </a:r>
            <a:r>
              <a:rPr lang="en-US" sz="1800" b="1" dirty="0" smtClean="0"/>
              <a:t>”</a:t>
            </a:r>
            <a:r>
              <a:rPr lang="ru-RU" sz="1800" b="1" dirty="0" smtClean="0"/>
              <a:t>:</a:t>
            </a:r>
          </a:p>
          <a:p>
            <a:r>
              <a:rPr lang="ru-RU" sz="1800" b="1" dirty="0" smtClean="0"/>
              <a:t>Утверждения</a:t>
            </a:r>
          </a:p>
          <a:p>
            <a:r>
              <a:rPr lang="ru-RU" sz="2000" b="1" dirty="0" smtClean="0"/>
              <a:t>2, 5, 8, 11, 14, 17, 20</a:t>
            </a:r>
            <a:endParaRPr lang="ru-RU" sz="2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06" b="13206"/>
          <a:stretch>
            <a:fillRect/>
          </a:stretch>
        </p:blipFill>
        <p:spPr>
          <a:xfrm>
            <a:off x="663682" y="908720"/>
            <a:ext cx="4124342" cy="4254048"/>
          </a:xfrm>
        </p:spPr>
      </p:pic>
    </p:spTree>
    <p:extLst>
      <p:ext uri="{BB962C8B-B14F-4D97-AF65-F5344CB8AC3E}">
        <p14:creationId xmlns:p14="http://schemas.microsoft.com/office/powerpoint/2010/main" xmlns="" val="3745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3034680" cy="608112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ЭГО состояния</a:t>
            </a:r>
            <a:endParaRPr lang="ru-RU" sz="28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836712"/>
            <a:ext cx="6192688" cy="936104"/>
          </a:xfrm>
        </p:spPr>
        <p:txBody>
          <a:bodyPr>
            <a:norm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Полученные результаты теста расположите в порядке убывания их значения.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42910" y="1844824"/>
            <a:ext cx="7072362" cy="482453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Если </a:t>
            </a:r>
            <a:r>
              <a:rPr lang="ru-RU" dirty="0" smtClean="0"/>
              <a:t>большая сумма ваших ответов по ЭГО состоянию </a:t>
            </a:r>
            <a:r>
              <a:rPr lang="ru-RU" b="1" u="sng" dirty="0" smtClean="0">
                <a:solidFill>
                  <a:schemeClr val="tx2"/>
                </a:solidFill>
              </a:rPr>
              <a:t>Взрослый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/>
              <a:t>то вы обладаете развитым чувством ответственности, в меру импульсивны и не склонны к назиданиям и нравоучениям. Постарайтесь сохранить эти качества.</a:t>
            </a:r>
          </a:p>
          <a:p>
            <a:r>
              <a:rPr lang="ru-RU" dirty="0"/>
              <a:t>Если вы получили формулу </a:t>
            </a:r>
            <a:r>
              <a:rPr lang="ru-RU" b="1" u="sng" dirty="0" smtClean="0">
                <a:solidFill>
                  <a:schemeClr val="tx2"/>
                </a:solidFill>
              </a:rPr>
              <a:t>Родитель</a:t>
            </a:r>
            <a:r>
              <a:rPr lang="ru-RU" dirty="0" smtClean="0"/>
              <a:t>, </a:t>
            </a:r>
            <a:r>
              <a:rPr lang="ru-RU" dirty="0"/>
              <a:t>то для вас характерны категоричность и самоуверенность. Кроме того, «Родитель» с детской непосредственностью режет «правду-матку», ни в чем не сомневаясь и не заботясь о последствиях. Поэтому таким людям желательно работать не с людьми, а с машинами, кульманом, этюдником и т.д.</a:t>
            </a:r>
          </a:p>
          <a:p>
            <a:r>
              <a:rPr lang="ru-RU" dirty="0"/>
              <a:t>Если на первом месте в формуле </a:t>
            </a:r>
            <a:r>
              <a:rPr lang="ru-RU" b="1" u="sng" dirty="0" smtClean="0">
                <a:solidFill>
                  <a:schemeClr val="tx2"/>
                </a:solidFill>
              </a:rPr>
              <a:t>Дитя</a:t>
            </a:r>
            <a:r>
              <a:rPr lang="ru-RU" dirty="0" smtClean="0"/>
              <a:t>, </a:t>
            </a:r>
            <a:r>
              <a:rPr lang="ru-RU" dirty="0"/>
              <a:t>то это вполне приемлемый вариант для научной работы. Но детская непосредственность хороша только до определенного предела. Если она начинает мешать делу, то пора взять свои эмоции под контроль.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43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357430"/>
            <a:ext cx="800105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21212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21212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0"/>
            <a:ext cx="79296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Родитель"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"эго-состояние"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интериоризованными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рациональными нормами долженствований, требований и запретов. "Родитель" - это информация, полученная в детстве от родителей и других авторитетных лиц: правила поведения, социальные нормы, запреты, нормы того, как можно или должно вести себя в той или иной ситуации. Есть два основных родительских влияния на человека: прямое, которое проводится под девизом: "Делай как я!" и косвенное, которое реализуется под девизом: "Делай не как я делаю, а как я велю делать!".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"Родитель" может быть контролирующим (запреты, санкции) и заботящимся (советы, поддержка, опека). Для "Родителя" характерны директивные высказывания типа: "Можно"; "Должно"; "Ни за что"; "Итак, запомни"; "Какой вздор"; "Бедняжка"...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"Ребенок"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эмотивное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начало в человеке, которое проявляется в двух видах: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"Естественный ребенок" - предполагает все импульсы, присущие ребенку: доверчивость, непосредственность, увлеченность, изобретательность; придает человеку обаяние и теплоту. Но при этом он капризен, обидчив, легкомыслен, эгоцентричен, упрям и агрессивен.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"Адаптированный ребенок" - предполагает поведение, соответствующее ожиданиям и требованиям родителей. Для "адаптированного ребенка" характерна повышенная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конформность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неуверенность, робость, стыдливость. Разновидностью "адаптированного ребенка" является "бунтующий" против родителей "Ребенок".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"Ребенка" характерны высказывания типа: "Я хочу"; "Я боюсь"; "Я ненавижу"; "Какое мне дело".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Взрослое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Я-состояние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 - способность человека объективно оценивать действительность по информации, полученной в результате собственного опыта и на основе этого принимать независимые, адекватные ситуации, решения. Взрослое состояние способно развиваться в течение всей жизни человека. Словарь "Взрослого" построен без предубеждения к реальности и состоит из понятий, при помощи которых можно объективно измерить, оценить и выразить объективную и субъективную реальность. Человек с преобладающим состоянием "Взрослого" является рациональным, объективным, способным осуществлять наиболее адаптивное поведение.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3816424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Великолепным достижением Эрика Берна было то, что в своей модели структурного и функционального анализа эго-состояний он показал </a:t>
            </a:r>
            <a:r>
              <a:rPr lang="ru-RU" u="sng" dirty="0"/>
              <a:t>внутренние психические процессы и как они выражаются </a:t>
            </a:r>
            <a:r>
              <a:rPr lang="ru-RU" dirty="0"/>
              <a:t>во внешнем поведении.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Разберем </a:t>
            </a:r>
            <a:r>
              <a:rPr lang="ru-RU" dirty="0"/>
              <a:t>более подробно каждое </a:t>
            </a:r>
            <a:r>
              <a:rPr lang="ru-RU" dirty="0" smtClean="0"/>
              <a:t>ЭГО-состояние.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06.04.2018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764704"/>
            <a:ext cx="3877801" cy="5134767"/>
          </a:xfrm>
        </p:spPr>
      </p:pic>
    </p:spTree>
    <p:extLst>
      <p:ext uri="{BB962C8B-B14F-4D97-AF65-F5344CB8AC3E}">
        <p14:creationId xmlns:p14="http://schemas.microsoft.com/office/powerpoint/2010/main" xmlns="" val="30522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84076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933056"/>
            <a:ext cx="7416824" cy="237626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2100" dirty="0" smtClean="0"/>
              <a:t>Это </a:t>
            </a:r>
            <a:r>
              <a:rPr lang="ru-RU" sz="2100" dirty="0"/>
              <a:t>самая древняя часть нашей личности, самая открытая и непосредственная. Все мы были маленькими, и некоторые наши детские реакции живы до сих пор. Ребенок отвечает за эмоции и чувства. А еще за всю нашу спонтанность, творчество, а также капризы и страхи, искреннюю радость и любопытство, и многое другое.</a:t>
            </a:r>
          </a:p>
          <a:p>
            <a:r>
              <a:rPr lang="ru-RU" sz="2100" dirty="0"/>
              <a:t>Жена, которая канючит эти симпатичные сапоги у мужа и демонстрирует состояние Ребенка, или муж, виновато выслушивающий разнос жены из-за разбросанных по квартире </a:t>
            </a:r>
            <a:r>
              <a:rPr lang="ru-RU" sz="2100" dirty="0" smtClean="0"/>
              <a:t>вещей.</a:t>
            </a:r>
          </a:p>
          <a:p>
            <a:r>
              <a:rPr lang="ru-RU" sz="2100" dirty="0" smtClean="0"/>
              <a:t> </a:t>
            </a:r>
            <a:r>
              <a:rPr lang="ru-RU" sz="2100" dirty="0"/>
              <a:t>Все мы временами пребываем в </a:t>
            </a:r>
            <a:r>
              <a:rPr lang="ru-RU" sz="2100" dirty="0" smtClean="0"/>
              <a:t>эго-состоянии </a:t>
            </a:r>
            <a:r>
              <a:rPr lang="ru-RU" sz="2100" dirty="0"/>
              <a:t>Ребенка.</a:t>
            </a:r>
          </a:p>
          <a:p>
            <a:pPr algn="l"/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3521075" cy="271910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35896" y="188640"/>
            <a:ext cx="4392488" cy="4114800"/>
          </a:xfrm>
        </p:spPr>
        <p:txBody>
          <a:bodyPr/>
          <a:lstStyle/>
          <a:p>
            <a:pPr algn="ctr"/>
            <a:r>
              <a:rPr lang="ru-RU" b="1" i="1" dirty="0" smtClean="0"/>
              <a:t>Ребёнок(Дитя)</a:t>
            </a:r>
          </a:p>
          <a:p>
            <a:pPr marL="0" indent="0">
              <a:buNone/>
            </a:pPr>
            <a:r>
              <a:rPr lang="ru-RU" b="1" i="1" dirty="0" smtClean="0"/>
              <a:t>Его слово </a:t>
            </a:r>
            <a:r>
              <a:rPr lang="ru-RU" i="1" dirty="0" smtClean="0"/>
              <a:t>– </a:t>
            </a:r>
            <a:r>
              <a:rPr lang="ru-RU" dirty="0" smtClean="0"/>
              <a:t>ХОЧУ</a:t>
            </a:r>
          </a:p>
          <a:p>
            <a:pPr marL="0" indent="0">
              <a:buNone/>
            </a:pPr>
            <a:r>
              <a:rPr lang="ru-RU" b="1" i="1" dirty="0" smtClean="0"/>
              <a:t>Тон</a:t>
            </a:r>
            <a:r>
              <a:rPr lang="ru-RU" i="1" dirty="0" smtClean="0"/>
              <a:t> – </a:t>
            </a:r>
            <a:r>
              <a:rPr lang="ru-RU" dirty="0" smtClean="0"/>
              <a:t>неуверенный, капризный</a:t>
            </a:r>
          </a:p>
          <a:p>
            <a:pPr marL="0" indent="0">
              <a:buNone/>
            </a:pPr>
            <a:r>
              <a:rPr lang="ru-RU" b="1" i="1" dirty="0" smtClean="0"/>
              <a:t>Эмоции и чувства </a:t>
            </a:r>
            <a:r>
              <a:rPr lang="ru-RU" i="1" dirty="0" smtClean="0"/>
              <a:t>– </a:t>
            </a:r>
            <a:r>
              <a:rPr lang="ru-RU" dirty="0" smtClean="0"/>
              <a:t>беспокойство, тревожность, страх, огорчения</a:t>
            </a:r>
          </a:p>
          <a:p>
            <a:pPr marL="0" indent="0">
              <a:buNone/>
            </a:pPr>
            <a:r>
              <a:rPr lang="ru-RU" b="1" i="1" dirty="0" smtClean="0"/>
              <a:t>Поведение</a:t>
            </a:r>
            <a:r>
              <a:rPr lang="ru-RU" dirty="0" smtClean="0"/>
              <a:t> - неуверенное</a:t>
            </a:r>
          </a:p>
          <a:p>
            <a:pPr marL="0" indent="0">
              <a:buNone/>
            </a:pPr>
            <a:endParaRPr lang="ru-RU" i="1" dirty="0" smtClean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12.11.2018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27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fault Theme">
  <a:themeElements>
    <a:clrScheme name="VSK">
      <a:dk1>
        <a:sysClr val="windowText" lastClr="000000"/>
      </a:dk1>
      <a:lt1>
        <a:sysClr val="window" lastClr="FFFFFF"/>
      </a:lt1>
      <a:dk2>
        <a:srgbClr val="2F69B4"/>
      </a:dk2>
      <a:lt2>
        <a:srgbClr val="E7F1F7"/>
      </a:lt2>
      <a:accent1>
        <a:srgbClr val="4F81BD"/>
      </a:accent1>
      <a:accent2>
        <a:srgbClr val="D26E82"/>
      </a:accent2>
      <a:accent3>
        <a:srgbClr val="379F84"/>
      </a:accent3>
      <a:accent4>
        <a:srgbClr val="8064A2"/>
      </a:accent4>
      <a:accent5>
        <a:srgbClr val="87B9D7"/>
      </a:accent5>
      <a:accent6>
        <a:srgbClr val="F79646"/>
      </a:accent6>
      <a:hlink>
        <a:srgbClr val="00B0F0"/>
      </a:hlink>
      <a:folHlink>
        <a:srgbClr val="1F497D"/>
      </a:folHlink>
    </a:clrScheme>
    <a:fontScheme name="V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ВСК">
  <a:themeElements>
    <a:clrScheme name="VSK">
      <a:dk1>
        <a:sysClr val="windowText" lastClr="000000"/>
      </a:dk1>
      <a:lt1>
        <a:sysClr val="window" lastClr="FFFFFF"/>
      </a:lt1>
      <a:dk2>
        <a:srgbClr val="2F69B4"/>
      </a:dk2>
      <a:lt2>
        <a:srgbClr val="E7F1F7"/>
      </a:lt2>
      <a:accent1>
        <a:srgbClr val="4F81BD"/>
      </a:accent1>
      <a:accent2>
        <a:srgbClr val="D26E82"/>
      </a:accent2>
      <a:accent3>
        <a:srgbClr val="379F84"/>
      </a:accent3>
      <a:accent4>
        <a:srgbClr val="8064A2"/>
      </a:accent4>
      <a:accent5>
        <a:srgbClr val="87B9D7"/>
      </a:accent5>
      <a:accent6>
        <a:srgbClr val="F79646"/>
      </a:accent6>
      <a:hlink>
        <a:srgbClr val="00B0F0"/>
      </a:hlink>
      <a:folHlink>
        <a:srgbClr val="1F497D"/>
      </a:folHlink>
    </a:clrScheme>
    <a:fontScheme name="V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478</TotalTime>
  <Words>2120</Words>
  <Application>Microsoft Office PowerPoint</Application>
  <PresentationFormat>Экран (4:3)</PresentationFormat>
  <Paragraphs>247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Default Theme</vt:lpstr>
      <vt:lpstr>Тема ВСК</vt:lpstr>
      <vt:lpstr>Изящная</vt:lpstr>
      <vt:lpstr>Личностный смысл деятельности куратора. Подбор способов эффективного взаимодействия со студентами</vt:lpstr>
      <vt:lpstr>Что такое трансактный анализ ?</vt:lpstr>
      <vt:lpstr>оцените приведенные утверждения в баллах от 0 до 10.</vt:lpstr>
      <vt:lpstr>Продолжение теста</vt:lpstr>
      <vt:lpstr>Подведём результаты</vt:lpstr>
      <vt:lpstr>ЭГО состояния</vt:lpstr>
      <vt:lpstr>Слайд 7</vt:lpstr>
      <vt:lpstr>Великолепным достижением Эрика Берна было то, что в своей модели структурного и функционального анализа эго-состояний он показал внутренние психические процессы и как они выражаются во внешнем поведении.  Разберем более подробно каждое ЭГО-состояние.</vt:lpstr>
      <vt:lpstr> </vt:lpstr>
      <vt:lpstr>Дитя</vt:lpstr>
      <vt:lpstr>Как определить что перед вами “ребенок”</vt:lpstr>
      <vt:lpstr> </vt:lpstr>
      <vt:lpstr>Родитель</vt:lpstr>
      <vt:lpstr>Как определить что перед вами “родитель”</vt:lpstr>
      <vt:lpstr>Слайд 15</vt:lpstr>
      <vt:lpstr>Взрослый</vt:lpstr>
      <vt:lpstr>Как определить что перед вами “взрослый”</vt:lpstr>
      <vt:lpstr>Виды Трансакций</vt:lpstr>
      <vt:lpstr>Слайд 19</vt:lpstr>
      <vt:lpstr>Правила Взаимодействия</vt:lpstr>
      <vt:lpstr>Слайд 21</vt:lpstr>
      <vt:lpstr>Слайд 22</vt:lpstr>
    </vt:vector>
  </TitlesOfParts>
  <Company>GK-DPP001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Громова Вероника Евгеньевна</dc:creator>
  <cp:lastModifiedBy>MBachinina</cp:lastModifiedBy>
  <cp:revision>49</cp:revision>
  <dcterms:created xsi:type="dcterms:W3CDTF">2018-11-09T04:15:00Z</dcterms:created>
  <dcterms:modified xsi:type="dcterms:W3CDTF">2018-11-14T09:56:53Z</dcterms:modified>
</cp:coreProperties>
</file>